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media1.mov" ContentType="video/unknown"/>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1" name="Shape 191"/>
          <p:cNvSpPr/>
          <p:nvPr>
            <p:ph type="sldImg"/>
          </p:nvPr>
        </p:nvSpPr>
        <p:spPr>
          <a:xfrm>
            <a:off x="1143000" y="685800"/>
            <a:ext cx="4572000" cy="3429000"/>
          </a:xfrm>
          <a:prstGeom prst="rect">
            <a:avLst/>
          </a:prstGeom>
        </p:spPr>
        <p:txBody>
          <a:bodyPr/>
          <a:lstStyle/>
          <a:p>
            <a:pPr/>
          </a:p>
        </p:txBody>
      </p:sp>
      <p:sp>
        <p:nvSpPr>
          <p:cNvPr id="192" name="Shape 1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lvl1pPr defTabSz="914400">
              <a:defRPr sz="2000">
                <a:latin typeface="+mn-lt"/>
                <a:ea typeface="+mn-ea"/>
                <a:cs typeface="+mn-cs"/>
                <a:sym typeface="Helvetica Neue"/>
              </a:defRPr>
            </a:lvl1pPr>
          </a:lstStyle>
          <a:p>
            <a:pPr/>
            <a:r>
              <a:t>By the end of this section, I hope to have you write a few different outlines that you can use for different length workshops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Shape 522"/>
          <p:cNvSpPr/>
          <p:nvPr>
            <p:ph type="sldImg"/>
          </p:nvPr>
        </p:nvSpPr>
        <p:spPr>
          <a:prstGeom prst="rect">
            <a:avLst/>
          </a:prstGeom>
        </p:spPr>
        <p:txBody>
          <a:bodyPr/>
          <a:lstStyle/>
          <a:p>
            <a:pPr/>
          </a:p>
        </p:txBody>
      </p:sp>
      <p:sp>
        <p:nvSpPr>
          <p:cNvPr id="523" name="Shape 52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Shape 553"/>
          <p:cNvSpPr/>
          <p:nvPr>
            <p:ph type="sldImg"/>
          </p:nvPr>
        </p:nvSpPr>
        <p:spPr>
          <a:prstGeom prst="rect">
            <a:avLst/>
          </a:prstGeom>
        </p:spPr>
        <p:txBody>
          <a:bodyPr/>
          <a:lstStyle/>
          <a:p>
            <a:pPr/>
          </a:p>
        </p:txBody>
      </p:sp>
      <p:sp>
        <p:nvSpPr>
          <p:cNvPr id="554" name="Shape 554"/>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Shape 631"/>
          <p:cNvSpPr/>
          <p:nvPr>
            <p:ph type="sldImg"/>
          </p:nvPr>
        </p:nvSpPr>
        <p:spPr>
          <a:prstGeom prst="rect">
            <a:avLst/>
          </a:prstGeom>
        </p:spPr>
        <p:txBody>
          <a:bodyPr/>
          <a:lstStyle/>
          <a:p>
            <a:pPr/>
          </a:p>
        </p:txBody>
      </p:sp>
      <p:sp>
        <p:nvSpPr>
          <p:cNvPr id="632" name="Shape 632"/>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Shape 712"/>
          <p:cNvSpPr/>
          <p:nvPr>
            <p:ph type="sldImg"/>
          </p:nvPr>
        </p:nvSpPr>
        <p:spPr>
          <a:prstGeom prst="rect">
            <a:avLst/>
          </a:prstGeom>
        </p:spPr>
        <p:txBody>
          <a:bodyPr/>
          <a:lstStyle/>
          <a:p>
            <a:pPr/>
          </a:p>
        </p:txBody>
      </p:sp>
      <p:sp>
        <p:nvSpPr>
          <p:cNvPr id="713" name="Shape 71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Shape 759"/>
          <p:cNvSpPr/>
          <p:nvPr>
            <p:ph type="sldImg"/>
          </p:nvPr>
        </p:nvSpPr>
        <p:spPr>
          <a:prstGeom prst="rect">
            <a:avLst/>
          </a:prstGeom>
        </p:spPr>
        <p:txBody>
          <a:bodyPr/>
          <a:lstStyle/>
          <a:p>
            <a:pPr/>
          </a:p>
        </p:txBody>
      </p:sp>
      <p:sp>
        <p:nvSpPr>
          <p:cNvPr id="760" name="Shape 76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Shape 763"/>
          <p:cNvSpPr/>
          <p:nvPr>
            <p:ph type="sldImg"/>
          </p:nvPr>
        </p:nvSpPr>
        <p:spPr>
          <a:prstGeom prst="rect">
            <a:avLst/>
          </a:prstGeom>
        </p:spPr>
        <p:txBody>
          <a:bodyPr/>
          <a:lstStyle/>
          <a:p>
            <a:pPr/>
          </a:p>
        </p:txBody>
      </p:sp>
      <p:sp>
        <p:nvSpPr>
          <p:cNvPr id="764" name="Shape 764"/>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Shape 830"/>
          <p:cNvSpPr/>
          <p:nvPr>
            <p:ph type="sldImg"/>
          </p:nvPr>
        </p:nvSpPr>
        <p:spPr>
          <a:prstGeom prst="rect">
            <a:avLst/>
          </a:prstGeom>
        </p:spPr>
        <p:txBody>
          <a:bodyPr/>
          <a:lstStyle/>
          <a:p>
            <a:pPr/>
          </a:p>
        </p:txBody>
      </p:sp>
      <p:sp>
        <p:nvSpPr>
          <p:cNvPr id="831" name="Shape 83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FFFFFF"/>
        </a:solidFill>
      </p:bgPr>
    </p:bg>
    <p:spTree>
      <p:nvGrpSpPr>
        <p:cNvPr id="1" name=""/>
        <p:cNvGrpSpPr/>
        <p:nvPr/>
      </p:nvGrpSpPr>
      <p:grpSpPr>
        <a:xfrm>
          <a:off x="0" y="0"/>
          <a:ext cx="0" cy="0"/>
          <a:chOff x="0" y="0"/>
          <a:chExt cx="0" cy="0"/>
        </a:xfrm>
      </p:grpSpPr>
      <p:sp>
        <p:nvSpPr>
          <p:cNvPr id="11" name="Shape 11"/>
          <p:cNvSpPr txBox="1"/>
          <p:nvPr/>
        </p:nvSpPr>
        <p:spPr>
          <a:xfrm>
            <a:off x="9449828" y="10812247"/>
            <a:ext cx="5844432" cy="222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latin typeface="Helvetica"/>
                <a:ea typeface="Helvetica"/>
                <a:cs typeface="Helvetica"/>
                <a:sym typeface="Helvetica"/>
              </a:defRPr>
            </a:pPr>
            <a:r>
              <a:t>Garrett Grolemund</a:t>
            </a:r>
          </a:p>
          <a:p>
            <a:pPr>
              <a:defRPr sz="2800">
                <a:latin typeface="Helvetica"/>
                <a:ea typeface="Helvetica"/>
                <a:cs typeface="Helvetica"/>
                <a:sym typeface="Helvetica"/>
              </a:defRPr>
            </a:pPr>
            <a:r>
              <a:t>Data Scientist, Educator</a:t>
            </a:r>
          </a:p>
          <a:p>
            <a:pPr>
              <a:defRPr sz="2800">
                <a:latin typeface="Helvetica"/>
                <a:ea typeface="Helvetica"/>
                <a:cs typeface="Helvetica"/>
                <a:sym typeface="Helvetica"/>
              </a:defRPr>
            </a:pPr>
            <a:r>
              <a:t>January 2017</a:t>
            </a:r>
            <a:br/>
            <a:r>
              <a:t>RStudio</a:t>
            </a:r>
          </a:p>
        </p:txBody>
      </p:sp>
      <p:sp>
        <p:nvSpPr>
          <p:cNvPr id="12" name="Shape 12"/>
          <p:cNvSpPr txBox="1"/>
          <p:nvPr/>
        </p:nvSpPr>
        <p:spPr>
          <a:xfrm>
            <a:off x="777634" y="114234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Master the Tidyverse</a:t>
            </a:r>
          </a:p>
        </p:txBody>
      </p:sp>
      <p:pic>
        <p:nvPicPr>
          <p:cNvPr id="13" name="pasted-image.png"/>
          <p:cNvPicPr>
            <a:picLocks noChangeAspect="1"/>
          </p:cNvPicPr>
          <p:nvPr/>
        </p:nvPicPr>
        <p:blipFill>
          <a:blip r:embed="rId2">
            <a:extLst/>
          </a:blip>
          <a:srcRect l="4726" t="5029" r="4075" b="5848"/>
          <a:stretch>
            <a:fillRect/>
          </a:stretch>
        </p:blipFill>
        <p:spPr>
          <a:xfrm>
            <a:off x="7953374" y="3648680"/>
            <a:ext cx="8477159" cy="6903525"/>
          </a:xfrm>
          <a:prstGeom prst="rect">
            <a:avLst/>
          </a:prstGeom>
          <a:ln w="12700">
            <a:miter lim="400000"/>
          </a:ln>
        </p:spPr>
      </p:pic>
      <p:sp>
        <p:nvSpPr>
          <p:cNvPr id="14" name="Shape 14"/>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1">
    <p:bg>
      <p:bgPr>
        <a:solidFill>
          <a:srgbClr val="FFFFFF"/>
        </a:solidFill>
      </p:bgPr>
    </p:bg>
    <p:spTree>
      <p:nvGrpSpPr>
        <p:cNvPr id="1" name=""/>
        <p:cNvGrpSpPr/>
        <p:nvPr/>
      </p:nvGrpSpPr>
      <p:grpSpPr>
        <a:xfrm>
          <a:off x="0" y="0"/>
          <a:ext cx="0" cy="0"/>
          <a:chOff x="0" y="0"/>
          <a:chExt cx="0" cy="0"/>
        </a:xfrm>
      </p:grpSpPr>
      <p:pic>
        <p:nvPicPr>
          <p:cNvPr id="91"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92" name="Shape 92"/>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5">
    <p:bg>
      <p:bgPr>
        <a:solidFill>
          <a:srgbClr val="FFFFFF"/>
        </a:solidFill>
      </p:bgPr>
    </p:bg>
    <p:spTree>
      <p:nvGrpSpPr>
        <p:cNvPr id="1" name=""/>
        <p:cNvGrpSpPr/>
        <p:nvPr/>
      </p:nvGrpSpPr>
      <p:grpSpPr>
        <a:xfrm>
          <a:off x="0" y="0"/>
          <a:ext cx="0" cy="0"/>
          <a:chOff x="0" y="0"/>
          <a:chExt cx="0" cy="0"/>
        </a:xfrm>
      </p:grpSpPr>
      <p:pic>
        <p:nvPicPr>
          <p:cNvPr id="99"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00" name="Shape 100"/>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07" name="Shape 107"/>
          <p:cNvSpPr txBox="1"/>
          <p:nvPr/>
        </p:nvSpPr>
        <p:spPr>
          <a:xfrm>
            <a:off x="-36668" y="13054142"/>
            <a:ext cx="3779386"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invalidUrl="" action="" tgtFrame="" tooltip="" history="1" highlightClick="0" endSnd="0"/>
              </a:rPr>
              <a:t>CC BY-SA RStudio</a:t>
            </a:r>
          </a:p>
        </p:txBody>
      </p:sp>
      <p:pic>
        <p:nvPicPr>
          <p:cNvPr id="10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09" name="Shape 109"/>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16" name="Shape 116"/>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17" name="Shape 117"/>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18" name="Shape 11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119"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20" name="Shape 120"/>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27" name="Shape 127"/>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pPr/>
            <a:r>
              <a:t>–Johnny Appleseed</a:t>
            </a:r>
          </a:p>
        </p:txBody>
      </p:sp>
      <p:sp>
        <p:nvSpPr>
          <p:cNvPr id="128" name="Shape 128"/>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i="1" sz="11100">
                <a:solidFill>
                  <a:srgbClr val="005493">
                    <a:alpha val="75000"/>
                  </a:srgbClr>
                </a:solidFill>
              </a:defRPr>
            </a:lvl1pPr>
          </a:lstStyle>
          <a:p>
            <a:pPr/>
            <a:r>
              <a:t>“Type a quote here.”</a:t>
            </a:r>
          </a:p>
        </p:txBody>
      </p:sp>
      <p:sp>
        <p:nvSpPr>
          <p:cNvPr id="129" name="Shape 12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30" name="Shape 13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37" name="Shape 13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1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39" name="Shape 139"/>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pic>
        <p:nvPicPr>
          <p:cNvPr id="1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47" name="Shape 147"/>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48" name="Shape 148"/>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49" name="Shape 149"/>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56" name="Shape 15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57" name="Shape 15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pic>
        <p:nvPicPr>
          <p:cNvPr id="164" name="pdf-dplyr.pdf"/>
          <p:cNvPicPr>
            <a:picLocks noChangeAspect="1"/>
          </p:cNvPicPr>
          <p:nvPr/>
        </p:nvPicPr>
        <p:blipFill>
          <a:blip r:embed="rId2">
            <a:extLst/>
          </a:blip>
          <a:stretch>
            <a:fillRect/>
          </a:stretch>
        </p:blipFill>
        <p:spPr>
          <a:xfrm>
            <a:off x="22452291" y="11722529"/>
            <a:ext cx="1536701" cy="1781028"/>
          </a:xfrm>
          <a:prstGeom prst="rect">
            <a:avLst/>
          </a:prstGeom>
          <a:ln w="12700">
            <a:miter lim="400000"/>
          </a:ln>
        </p:spPr>
      </p:pic>
      <p:sp>
        <p:nvSpPr>
          <p:cNvPr id="165" name="Shape 165"/>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66" name="Shape 166"/>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67" name="Shape 16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74" name="Shape 174"/>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75" name="Shape 175"/>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76" name="Shape 17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77" name="Shape 17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21" name="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22" name="Shape 22"/>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
    <p:bg>
      <p:bgPr>
        <a:solidFill>
          <a:srgbClr val="FFFFFF"/>
        </a:solidFill>
      </p:bgPr>
    </p:bg>
    <p:spTree>
      <p:nvGrpSpPr>
        <p:cNvPr id="1" name=""/>
        <p:cNvGrpSpPr/>
        <p:nvPr/>
      </p:nvGrpSpPr>
      <p:grpSpPr>
        <a:xfrm>
          <a:off x="0" y="0"/>
          <a:ext cx="0" cy="0"/>
          <a:chOff x="0" y="0"/>
          <a:chExt cx="0" cy="0"/>
        </a:xfrm>
      </p:grpSpPr>
      <p:sp>
        <p:nvSpPr>
          <p:cNvPr id="184" name="CC BY-SA RStudio"/>
          <p:cNvSpPr txBox="1"/>
          <p:nvPr/>
        </p:nvSpPr>
        <p:spPr>
          <a:xfrm>
            <a:off x="-91160" y="13054143"/>
            <a:ext cx="2826420" cy="523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2500" u="sng">
                <a:solidFill>
                  <a:srgbClr val="0000FF"/>
                </a:solidFill>
                <a:uFill>
                  <a:solidFill>
                    <a:srgbClr val="0000FF"/>
                  </a:solidFill>
                </a:uFill>
                <a:latin typeface="Helvetica"/>
                <a:ea typeface="Helvetica"/>
                <a:cs typeface="Helvetica"/>
                <a:sym typeface="Helvetica"/>
                <a:hlinkClick r:id="rId2" invalidUrl="" action="" tgtFrame="" tooltip="" history="1" highlightClick="0" endSnd="0"/>
              </a:defRPr>
            </a:lvl1pPr>
          </a:lstStyle>
          <a:p>
            <a:pPr>
              <a:defRPr>
                <a:solidFill>
                  <a:srgbClr val="78AAD6"/>
                </a:solidFill>
                <a:uFillTx/>
              </a:defRPr>
            </a:pPr>
            <a:r>
              <a:rPr>
                <a:solidFill>
                  <a:srgbClr val="0000FF"/>
                </a:solidFill>
                <a:uFill>
                  <a:solidFill>
                    <a:srgbClr val="0000FF"/>
                  </a:solidFill>
                </a:uFill>
                <a:hlinkClick r:id="rId2" invalidUrl="" action="" tgtFrame="" tooltip="" history="1" highlightClick="0" endSnd="0"/>
              </a:rPr>
              <a:t>CC BY-SA RStudio</a:t>
            </a:r>
          </a:p>
        </p:txBody>
      </p:sp>
      <p:sp>
        <p:nvSpPr>
          <p:cNvPr id="185" name="Shape 185"/>
          <p:cNvSpPr txBox="1"/>
          <p:nvPr>
            <p:ph type="sldNum" sz="quarter" idx="2"/>
          </p:nvPr>
        </p:nvSpPr>
        <p:spPr>
          <a:xfrm>
            <a:off x="11952883" y="13019484"/>
            <a:ext cx="460375" cy="498475"/>
          </a:xfrm>
          <a:prstGeom prst="rect">
            <a:avLst/>
          </a:prstGeom>
        </p:spPr>
        <p:txBody>
          <a:bodyPr lIns="71436" tIns="71436" rIns="71436" bIns="71436"/>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Shape 29"/>
          <p:cNvSpPr txBox="1"/>
          <p:nvPr>
            <p:ph type="title"/>
          </p:nvPr>
        </p:nvSpPr>
        <p:spPr>
          <a:xfrm>
            <a:off x="831199" y="5735599"/>
            <a:ext cx="22721602" cy="2244801"/>
          </a:xfrm>
          <a:prstGeom prst="rect">
            <a:avLst/>
          </a:prstGeom>
        </p:spPr>
        <p:txBody>
          <a:bodyPr lIns="243799" tIns="243799" rIns="243799" bIns="243799"/>
          <a:lstStyle>
            <a:lvl1pPr algn="ctr" defTabSz="2438400">
              <a:defRPr cap="none" sz="9600">
                <a:solidFill>
                  <a:srgbClr val="F3F3F3"/>
                </a:solidFill>
              </a:defRPr>
            </a:lvl1pPr>
          </a:lstStyle>
          <a:p>
            <a:pPr/>
            <a:r>
              <a:t>Title Text</a:t>
            </a:r>
          </a:p>
        </p:txBody>
      </p:sp>
      <p:sp>
        <p:nvSpPr>
          <p:cNvPr id="30" name="Shape 30"/>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37" name="Shape 37"/>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pPr/>
            <a:r>
              <a:t>–Johnny Appleseed</a:t>
            </a:r>
          </a:p>
        </p:txBody>
      </p:sp>
      <p:sp>
        <p:nvSpPr>
          <p:cNvPr id="38" name="Shape 38"/>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i="1" sz="11100">
                <a:solidFill>
                  <a:srgbClr val="005493">
                    <a:alpha val="75000"/>
                  </a:srgbClr>
                </a:solidFill>
              </a:defRPr>
            </a:lvl1pPr>
          </a:lstStyle>
          <a:p>
            <a:pPr/>
            <a:r>
              <a:t>“Type a quote here.”</a:t>
            </a:r>
          </a:p>
        </p:txBody>
      </p:sp>
      <p:sp>
        <p:nvSpPr>
          <p:cNvPr id="39" name="Shape 39"/>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
    <p:bg>
      <p:bgPr>
        <a:solidFill>
          <a:srgbClr val="FFFFFF"/>
        </a:solidFill>
      </p:bgPr>
    </p:bg>
    <p:spTree>
      <p:nvGrpSpPr>
        <p:cNvPr id="1" name=""/>
        <p:cNvGrpSpPr/>
        <p:nvPr/>
      </p:nvGrpSpPr>
      <p:grpSpPr>
        <a:xfrm>
          <a:off x="0" y="0"/>
          <a:ext cx="0" cy="0"/>
          <a:chOff x="0" y="0"/>
          <a:chExt cx="0" cy="0"/>
        </a:xfrm>
      </p:grpSpPr>
      <p:pic>
        <p:nvPicPr>
          <p:cNvPr id="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47" name="Shape 4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54" name="Shape 54"/>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55" name="Shape 55"/>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5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57" name="Shape 5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p:bg>
      <p:bgPr>
        <a:solidFill>
          <a:srgbClr val="FFFFFF"/>
        </a:solidFill>
      </p:bgPr>
    </p:bg>
    <p:spTree>
      <p:nvGrpSpPr>
        <p:cNvPr id="1" name=""/>
        <p:cNvGrpSpPr/>
        <p:nvPr/>
      </p:nvGrpSpPr>
      <p:grpSpPr>
        <a:xfrm>
          <a:off x="0" y="0"/>
          <a:ext cx="0" cy="0"/>
          <a:chOff x="0" y="0"/>
          <a:chExt cx="0" cy="0"/>
        </a:xfrm>
      </p:grpSpPr>
      <p:pic>
        <p:nvPicPr>
          <p:cNvPr id="64"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65" name="Shape 65"/>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72" name="Shape 72"/>
          <p:cNvSpPr txBox="1"/>
          <p:nvPr/>
        </p:nvSpPr>
        <p:spPr>
          <a:xfrm>
            <a:off x="-110024" y="13054142"/>
            <a:ext cx="3796904"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invalidUrl="" action="" tgtFrame="" tooltip="" history="1" highlightClick="0" endSnd="0"/>
              </a:rPr>
              <a:t>CC-BY-SA RStudio</a:t>
            </a:r>
          </a:p>
        </p:txBody>
      </p:sp>
      <p:pic>
        <p:nvPicPr>
          <p:cNvPr id="73"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74" name="Shape 74"/>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81" name="Shape 81"/>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82" name="Shape 82"/>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83"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84" name="Shape 84"/>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txBox="1"/>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s://github.com/hadley/lubridate/issues/241" TargetMode="External"/><Relationship Id="rId6" Type="http://schemas.openxmlformats.org/officeDocument/2006/relationships/hyperlink" Target="http://www.stackoverflow.com" TargetMode="External"/><Relationship Id="rId7" Type="http://schemas.openxmlformats.org/officeDocument/2006/relationships/hyperlink" Target="http://www.reddit.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www.git.com" TargetMode="External"/><Relationship Id="rId6"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2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png"/><Relationship Id="rId4" Type="http://schemas.openxmlformats.org/officeDocument/2006/relationships/image" Target="../media/image3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1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4.png"/><Relationship Id="rId6" Type="http://schemas.openxmlformats.org/officeDocument/2006/relationships/image" Target="../media/image3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creativecommons.org/licenses/by-sa/4.0/" TargetMode="External"/><Relationship Id="rId4" Type="http://schemas.openxmlformats.org/officeDocument/2006/relationships/image" Target="../media/image36.png"/><Relationship Id="rId5" Type="http://schemas.openxmlformats.org/officeDocument/2006/relationships/image" Target="../media/image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3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rmarkdown.rstudio.com/formats.html" TargetMode="External"/><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4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s://forms.gle/dZ6NkgFSKvWAYKBq7" TargetMode="External"/><Relationship Id="rId6" Type="http://schemas.openxmlformats.org/officeDocument/2006/relationships/image" Target="../media/image4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creativecommons.org/licenses/by-sa/4.0/"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creativecommons.org/licenses/by-sa/4.0/" TargetMode="External"/><Relationship Id="rId4"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195" name="Shape 195"/>
          <p:cNvSpPr txBox="1"/>
          <p:nvPr/>
        </p:nvSpPr>
        <p:spPr>
          <a:xfrm>
            <a:off x="777634" y="195163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Report Reproducibly with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4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41" name="Shape 341"/>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Logistics</a:t>
            </a:r>
          </a:p>
        </p:txBody>
      </p:sp>
      <p:grpSp>
        <p:nvGrpSpPr>
          <p:cNvPr id="344" name="Group 344"/>
          <p:cNvGrpSpPr/>
          <p:nvPr/>
        </p:nvGrpSpPr>
        <p:grpSpPr>
          <a:xfrm>
            <a:off x="4700748" y="4647410"/>
            <a:ext cx="15844357" cy="2833908"/>
            <a:chOff x="784100" y="168441"/>
            <a:chExt cx="15844355" cy="2833906"/>
          </a:xfrm>
        </p:grpSpPr>
        <p:sp>
          <p:nvSpPr>
            <p:cNvPr id="342" name="Shape 342"/>
            <p:cNvSpPr txBox="1"/>
            <p:nvPr/>
          </p:nvSpPr>
          <p:spPr>
            <a:xfrm>
              <a:off x="2197287" y="168441"/>
              <a:ext cx="14431170" cy="2833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t>Knitr runs the document in a fresh R session, which means you need to load the libraries that the document uses </a:t>
              </a:r>
              <a:r>
                <a:rPr i="1">
                  <a:solidFill>
                    <a:schemeClr val="accent1"/>
                  </a:solidFill>
                </a:rPr>
                <a:t>in the document</a:t>
              </a:r>
            </a:p>
          </p:txBody>
        </p:sp>
        <p:sp>
          <p:nvSpPr>
            <p:cNvPr id="343" name="Shape 343"/>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pPr/>
              <a:r>
                <a:t>1</a:t>
              </a:r>
            </a:p>
          </p:txBody>
        </p:sp>
      </p:grpSp>
      <p:grpSp>
        <p:nvGrpSpPr>
          <p:cNvPr id="347" name="Group 347"/>
          <p:cNvGrpSpPr/>
          <p:nvPr/>
        </p:nvGrpSpPr>
        <p:grpSpPr>
          <a:xfrm>
            <a:off x="4700749" y="9052516"/>
            <a:ext cx="14718584" cy="2468998"/>
            <a:chOff x="784100" y="396441"/>
            <a:chExt cx="14718584" cy="2468996"/>
          </a:xfrm>
        </p:grpSpPr>
        <p:sp>
          <p:nvSpPr>
            <p:cNvPr id="345" name="Shape 345"/>
            <p:cNvSpPr txBox="1"/>
            <p:nvPr/>
          </p:nvSpPr>
          <p:spPr>
            <a:xfrm>
              <a:off x="2365288" y="396441"/>
              <a:ext cx="13137398" cy="217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a:defRPr sz="6000">
                  <a:latin typeface="Helvetica"/>
                  <a:ea typeface="Helvetica"/>
                  <a:cs typeface="Helvetica"/>
                  <a:sym typeface="Helvetica"/>
                </a:defRPr>
              </a:lvl1pPr>
            </a:lstStyle>
            <a:p>
              <a:pPr/>
              <a:r>
                <a:t>Objects made in one code chunk will be available to code in later code chunks.</a:t>
              </a:r>
            </a:p>
          </p:txBody>
        </p:sp>
        <p:sp>
          <p:nvSpPr>
            <p:cNvPr id="346" name="Shape 346"/>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0">
                  <a:solidFill>
                    <a:schemeClr val="accent1"/>
                  </a:solidFill>
                  <a:latin typeface="Helvetica"/>
                  <a:ea typeface="Helvetica"/>
                  <a:cs typeface="Helvetica"/>
                  <a:sym typeface="Helvetica"/>
                </a:defRPr>
              </a:lvl1pPr>
            </a:lstStyle>
            <a:p>
              <a:pPr/>
              <a:r>
                <a:t>2</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5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53" name="Shape 353"/>
          <p:cNvSpPr txBox="1"/>
          <p:nvPr/>
        </p:nvSpPr>
        <p:spPr>
          <a:xfrm>
            <a:off x="4188993" y="880957"/>
            <a:ext cx="16006014" cy="5800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3000">
                <a:solidFill>
                  <a:srgbClr val="FF2600"/>
                </a:solidFill>
                <a:latin typeface="Helvetica"/>
                <a:ea typeface="Helvetica"/>
                <a:cs typeface="Helvetica"/>
                <a:sym typeface="Helvetica"/>
              </a:defRPr>
            </a:pPr>
            <a:r>
              <a:t>knitr is </a:t>
            </a:r>
          </a:p>
          <a:p>
            <a:pPr>
              <a:defRPr sz="13000">
                <a:solidFill>
                  <a:srgbClr val="FF2600"/>
                </a:solidFill>
                <a:latin typeface="Helvetica"/>
                <a:ea typeface="Helvetica"/>
                <a:cs typeface="Helvetica"/>
                <a:sym typeface="Helvetica"/>
              </a:defRPr>
            </a:pPr>
            <a:r>
              <a:t>multi-lingual!</a:t>
            </a:r>
          </a:p>
        </p:txBody>
      </p:sp>
      <p:sp>
        <p:nvSpPr>
          <p:cNvPr id="354" name="Shape 354"/>
          <p:cNvSpPr txBox="1"/>
          <p:nvPr/>
        </p:nvSpPr>
        <p:spPr>
          <a:xfrm>
            <a:off x="8715056" y="7119680"/>
            <a:ext cx="6953887" cy="5326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324100" indent="-2324100" algn="l">
              <a:buSzPct val="80000"/>
              <a:buBlip>
                <a:blip r:embed="rId5"/>
              </a:buBlip>
              <a:defRPr sz="10000">
                <a:solidFill>
                  <a:srgbClr val="FF2600"/>
                </a:solidFill>
                <a:latin typeface="Helvetica"/>
                <a:ea typeface="Helvetica"/>
                <a:cs typeface="Helvetica"/>
                <a:sym typeface="Helvetica"/>
              </a:defRPr>
            </a:pPr>
            <a:r>
              <a:t>SAS</a:t>
            </a:r>
          </a:p>
          <a:p>
            <a:pPr marL="2324100" indent="-2324100" algn="l">
              <a:buSzPct val="80000"/>
              <a:buBlip>
                <a:blip r:embed="rId5"/>
              </a:buBlip>
              <a:defRPr sz="10000">
                <a:solidFill>
                  <a:srgbClr val="FF2600"/>
                </a:solidFill>
                <a:latin typeface="Helvetica"/>
                <a:ea typeface="Helvetica"/>
                <a:cs typeface="Helvetica"/>
                <a:sym typeface="Helvetica"/>
              </a:defRPr>
            </a:pPr>
            <a:r>
              <a:t>python</a:t>
            </a:r>
          </a:p>
          <a:p>
            <a:pPr marL="2324100" indent="-2324100" algn="l">
              <a:buSzPct val="80000"/>
              <a:buBlip>
                <a:blip r:embed="rId5"/>
              </a:buBlip>
              <a:defRPr sz="10000">
                <a:solidFill>
                  <a:srgbClr val="FF2600"/>
                </a:solidFill>
                <a:latin typeface="Helvetica"/>
                <a:ea typeface="Helvetica"/>
                <a:cs typeface="Helvetica"/>
                <a:sym typeface="Helvetica"/>
              </a:defRPr>
            </a:pPr>
            <a:r>
              <a:t>more</a:t>
            </a:r>
          </a:p>
        </p:txBody>
      </p:sp>
      <p:sp>
        <p:nvSpPr>
          <p:cNvPr id="355" name="Shape 35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54"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6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61" name="Shape 361"/>
          <p:cNvSpPr/>
          <p:nvPr/>
        </p:nvSpPr>
        <p:spPr>
          <a:xfrm>
            <a:off x="3240609" y="6009426"/>
            <a:ext cx="73345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2" name="Shape 362"/>
          <p:cNvSpPr/>
          <p:nvPr/>
        </p:nvSpPr>
        <p:spPr>
          <a:xfrm>
            <a:off x="3488435" y="5795374"/>
            <a:ext cx="73345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3" name="Shape 363"/>
          <p:cNvSpPr txBox="1"/>
          <p:nvPr/>
        </p:nvSpPr>
        <p:spPr>
          <a:xfrm>
            <a:off x="3847891" y="6036381"/>
            <a:ext cx="6829377"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Some python code,</a:t>
            </a:r>
          </a:p>
          <a:p>
            <a:pPr algn="l">
              <a:spcBef>
                <a:spcPts val="1500"/>
              </a:spcBef>
              <a:defRPr sz="4000">
                <a:latin typeface="Monaco"/>
                <a:ea typeface="Monaco"/>
                <a:cs typeface="Monaco"/>
                <a:sym typeface="Monaco"/>
              </a:defRPr>
            </a:pPr>
            <a:r>
              <a:t>```{python}</a:t>
            </a:r>
          </a:p>
          <a:p>
            <a:pPr algn="l">
              <a:spcBef>
                <a:spcPts val="1500"/>
              </a:spcBef>
              <a:defRPr sz="4000">
                <a:latin typeface="Monaco"/>
                <a:ea typeface="Monaco"/>
                <a:cs typeface="Monaco"/>
                <a:sym typeface="Monaco"/>
              </a:defRPr>
            </a:pPr>
            <a:r>
              <a:t>x = 'hello, python world!'</a:t>
            </a:r>
          </a:p>
          <a:p>
            <a:pPr algn="l">
              <a:spcBef>
                <a:spcPts val="1500"/>
              </a:spcBef>
              <a:defRPr sz="4000">
                <a:latin typeface="Monaco"/>
                <a:ea typeface="Monaco"/>
                <a:cs typeface="Monaco"/>
                <a:sym typeface="Monaco"/>
              </a:defRPr>
            </a:pPr>
            <a:r>
              <a:t>print(x)</a:t>
            </a:r>
          </a:p>
          <a:p>
            <a:pPr algn="l">
              <a:spcBef>
                <a:spcPts val="1500"/>
              </a:spcBef>
              <a:defRPr sz="4000">
                <a:latin typeface="Monaco"/>
                <a:ea typeface="Monaco"/>
                <a:cs typeface="Monaco"/>
                <a:sym typeface="Monaco"/>
              </a:defRPr>
            </a:pPr>
            <a:r>
              <a:t>print(x.split(' '))</a:t>
            </a:r>
          </a:p>
          <a:p>
            <a:pPr algn="l">
              <a:spcBef>
                <a:spcPts val="1500"/>
              </a:spcBef>
              <a:defRPr sz="4000">
                <a:latin typeface="Monaco"/>
                <a:ea typeface="Monaco"/>
                <a:cs typeface="Monaco"/>
                <a:sym typeface="Monaco"/>
              </a:defRPr>
            </a:pPr>
            <a:r>
              <a:t>```</a:t>
            </a:r>
          </a:p>
        </p:txBody>
      </p:sp>
      <p:sp>
        <p:nvSpPr>
          <p:cNvPr id="364" name="Shape 364"/>
          <p:cNvSpPr/>
          <p:nvPr/>
        </p:nvSpPr>
        <p:spPr>
          <a:xfrm>
            <a:off x="12514761" y="6009426"/>
            <a:ext cx="8433558"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5" name="Shape 365"/>
          <p:cNvSpPr/>
          <p:nvPr/>
        </p:nvSpPr>
        <p:spPr>
          <a:xfrm>
            <a:off x="12742437" y="5796776"/>
            <a:ext cx="8420857"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6" name="Shape 366"/>
          <p:cNvSpPr/>
          <p:nvPr/>
        </p:nvSpPr>
        <p:spPr>
          <a:xfrm>
            <a:off x="11059553" y="8475199"/>
            <a:ext cx="1270001" cy="1129255"/>
          </a:xfrm>
          <a:prstGeom prst="rightArrow">
            <a:avLst>
              <a:gd name="adj1" fmla="val 48054"/>
              <a:gd name="adj2" fmla="val 46669"/>
            </a:avLst>
          </a:prstGeom>
          <a:solidFill>
            <a:srgbClr val="78AAD6"/>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7" name="Shape 367"/>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engine</a:t>
            </a:r>
          </a:p>
        </p:txBody>
      </p:sp>
      <p:sp>
        <p:nvSpPr>
          <p:cNvPr id="368" name="Shape 368"/>
          <p:cNvSpPr txBox="1"/>
          <p:nvPr/>
        </p:nvSpPr>
        <p:spPr>
          <a:xfrm>
            <a:off x="7887100" y="3465145"/>
            <a:ext cx="13207180"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To embed non R code, change the chunk label from r to the language to use.</a:t>
            </a:r>
          </a:p>
        </p:txBody>
      </p:sp>
      <p:pic>
        <p:nvPicPr>
          <p:cNvPr id="369" name="Screen Shot 2014-06-19 at 4.33.25 PM.png"/>
          <p:cNvPicPr>
            <a:picLocks noChangeAspect="1"/>
          </p:cNvPicPr>
          <p:nvPr/>
        </p:nvPicPr>
        <p:blipFill>
          <a:blip r:embed="rId5">
            <a:extLst/>
          </a:blip>
          <a:srcRect l="0" t="0" r="3393" b="0"/>
          <a:stretch>
            <a:fillRect/>
          </a:stretch>
        </p:blipFill>
        <p:spPr>
          <a:xfrm>
            <a:off x="12812355" y="6169018"/>
            <a:ext cx="5427197" cy="3244089"/>
          </a:xfrm>
          <a:prstGeom prst="rect">
            <a:avLst/>
          </a:prstGeom>
          <a:ln w="12700">
            <a:miter lim="400000"/>
          </a:ln>
        </p:spPr>
      </p:pic>
      <p:pic>
        <p:nvPicPr>
          <p:cNvPr id="370" name="Screen Shot 2014-10-23 at 12.59.23 PM.png"/>
          <p:cNvPicPr>
            <a:picLocks noChangeAspect="1"/>
          </p:cNvPicPr>
          <p:nvPr/>
        </p:nvPicPr>
        <p:blipFill>
          <a:blip r:embed="rId6">
            <a:extLst/>
          </a:blip>
          <a:stretch>
            <a:fillRect/>
          </a:stretch>
        </p:blipFill>
        <p:spPr>
          <a:xfrm>
            <a:off x="12812355" y="5920141"/>
            <a:ext cx="8111477" cy="5832972"/>
          </a:xfrm>
          <a:prstGeom prst="rect">
            <a:avLst/>
          </a:prstGeom>
          <a:ln w="12700">
            <a:miter lim="400000"/>
          </a:ln>
        </p:spPr>
      </p:pic>
      <p:sp>
        <p:nvSpPr>
          <p:cNvPr id="371" name="Shape 371"/>
          <p:cNvSpPr/>
          <p:nvPr/>
        </p:nvSpPr>
        <p:spPr>
          <a:xfrm>
            <a:off x="3156729" y="3751460"/>
            <a:ext cx="4412458" cy="3309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6" y="0"/>
                </a:moveTo>
                <a:cubicBezTo>
                  <a:pt x="947" y="0"/>
                  <a:pt x="0" y="1263"/>
                  <a:pt x="0" y="2821"/>
                </a:cubicBezTo>
                <a:lnTo>
                  <a:pt x="0" y="7494"/>
                </a:lnTo>
                <a:cubicBezTo>
                  <a:pt x="0" y="9051"/>
                  <a:pt x="947" y="10314"/>
                  <a:pt x="2116" y="10314"/>
                </a:cubicBezTo>
                <a:lnTo>
                  <a:pt x="9753" y="10314"/>
                </a:lnTo>
                <a:lnTo>
                  <a:pt x="10375" y="21600"/>
                </a:lnTo>
                <a:lnTo>
                  <a:pt x="10998" y="10314"/>
                </a:lnTo>
                <a:lnTo>
                  <a:pt x="19484" y="10314"/>
                </a:lnTo>
                <a:cubicBezTo>
                  <a:pt x="20653" y="10314"/>
                  <a:pt x="21600" y="9051"/>
                  <a:pt x="21600" y="7494"/>
                </a:cubicBezTo>
                <a:lnTo>
                  <a:pt x="21600" y="2821"/>
                </a:lnTo>
                <a:cubicBezTo>
                  <a:pt x="21600" y="1263"/>
                  <a:pt x="20653" y="0"/>
                  <a:pt x="19484" y="0"/>
                </a:cubicBezTo>
                <a:lnTo>
                  <a:pt x="2116" y="0"/>
                </a:lnTo>
                <a:close/>
              </a:path>
            </a:pathLst>
          </a:custGeom>
          <a:solidFill>
            <a:srgbClr val="A0BB8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1" sz="7500">
                <a:solidFill>
                  <a:srgbClr val="FFFFFF"/>
                </a:solidFill>
                <a:latin typeface="Helvetica"/>
                <a:ea typeface="Helvetica"/>
                <a:cs typeface="Helvetica"/>
                <a:sym typeface="Helvetica"/>
              </a:defRPr>
            </a:lvl1pPr>
          </a:lstStyle>
          <a:p>
            <a:pPr/>
            <a:r>
              <a:t>python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1"/>
                                        </p:tgtEl>
                                        <p:attrNameLst>
                                          <p:attrName>style.visibility</p:attrName>
                                        </p:attrNameLst>
                                      </p:cBhvr>
                                      <p:to>
                                        <p:strVal val="visible"/>
                                      </p:to>
                                    </p:set>
                                    <p:animEffect filter="dissolve" transition="in">
                                      <p:cBhvr>
                                        <p:cTn id="7" dur="2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1"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reticulate.png"/>
          <p:cNvPicPr>
            <a:picLocks noChangeAspect="1"/>
          </p:cNvPicPr>
          <p:nvPr/>
        </p:nvPicPr>
        <p:blipFill>
          <a:blip r:embed="rId2">
            <a:extLst/>
          </a:blip>
          <a:stretch>
            <a:fillRect/>
          </a:stretch>
        </p:blipFill>
        <p:spPr>
          <a:xfrm>
            <a:off x="15774458" y="6133698"/>
            <a:ext cx="7118803" cy="5500893"/>
          </a:xfrm>
          <a:prstGeom prst="rect">
            <a:avLst/>
          </a:prstGeom>
          <a:ln w="25400">
            <a:solidFill>
              <a:srgbClr val="000000"/>
            </a:solidFill>
            <a:miter lim="400000"/>
          </a:ln>
        </p:spPr>
      </p:pic>
      <p:pic>
        <p:nvPicPr>
          <p:cNvPr id="376"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377" name="Shape 377"/>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Reticulate</a:t>
            </a:r>
          </a:p>
        </p:txBody>
      </p:sp>
      <p:sp>
        <p:nvSpPr>
          <p:cNvPr id="378" name="Shape 378"/>
          <p:cNvSpPr txBox="1"/>
          <p:nvPr/>
        </p:nvSpPr>
        <p:spPr>
          <a:xfrm>
            <a:off x="15125975" y="2791214"/>
            <a:ext cx="7864142" cy="19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r">
              <a:defRPr sz="6000">
                <a:latin typeface="Helvetica"/>
                <a:ea typeface="Helvetica"/>
                <a:cs typeface="Helvetica"/>
                <a:sym typeface="Helvetica"/>
              </a:defRPr>
            </a:lvl1pPr>
          </a:lstStyle>
          <a:p>
            <a:pPr/>
            <a:r>
              <a:t>A package for using R  and Python together.</a:t>
            </a:r>
          </a:p>
        </p:txBody>
      </p:sp>
      <p:sp>
        <p:nvSpPr>
          <p:cNvPr id="379" name="Shape 379"/>
          <p:cNvSpPr/>
          <p:nvPr/>
        </p:nvSpPr>
        <p:spPr>
          <a:xfrm>
            <a:off x="14785700" y="2887512"/>
            <a:ext cx="4567912" cy="98244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 y="0"/>
                </a:moveTo>
                <a:lnTo>
                  <a:pt x="21600" y="8770"/>
                </a:lnTo>
                <a:lnTo>
                  <a:pt x="21538" y="14090"/>
                </a:lnTo>
                <a:lnTo>
                  <a:pt x="0" y="21600"/>
                </a:lnTo>
                <a:lnTo>
                  <a:pt x="193"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80" name="Shape 380"/>
          <p:cNvSpPr/>
          <p:nvPr/>
        </p:nvSpPr>
        <p:spPr>
          <a:xfrm>
            <a:off x="15854229" y="6852705"/>
            <a:ext cx="3498346" cy="2491478"/>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381" name="reticulate.pdf"/>
          <p:cNvPicPr>
            <a:picLocks noChangeAspect="1"/>
          </p:cNvPicPr>
          <p:nvPr/>
        </p:nvPicPr>
        <p:blipFill>
          <a:blip r:embed="rId4">
            <a:extLst/>
          </a:blip>
          <a:srcRect l="0" t="13571" r="49706" b="41690"/>
          <a:stretch>
            <a:fillRect/>
          </a:stretch>
        </p:blipFill>
        <p:spPr>
          <a:xfrm>
            <a:off x="573060" y="2880982"/>
            <a:ext cx="14257720" cy="9800476"/>
          </a:xfrm>
          <a:prstGeom prst="rect">
            <a:avLst/>
          </a:prstGeom>
          <a:ln w="25400">
            <a:solidFill>
              <a:srgbClr val="000000"/>
            </a:solidFill>
            <a:miter lim="400000"/>
          </a:ln>
        </p:spPr>
      </p:pic>
      <p:sp>
        <p:nvSpPr>
          <p:cNvPr id="382" name="Shape 38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8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pic>
        <p:nvPicPr>
          <p:cNvPr id="386" name="pasted-image.tiff"/>
          <p:cNvPicPr>
            <a:picLocks noChangeAspect="1"/>
          </p:cNvPicPr>
          <p:nvPr/>
        </p:nvPicPr>
        <p:blipFill>
          <a:blip r:embed="rId5">
            <a:extLst/>
          </a:blip>
          <a:stretch>
            <a:fillRect/>
          </a:stretch>
        </p:blipFill>
        <p:spPr>
          <a:xfrm>
            <a:off x="1574166" y="888615"/>
            <a:ext cx="7776954" cy="11938770"/>
          </a:xfrm>
          <a:prstGeom prst="rect">
            <a:avLst/>
          </a:prstGeom>
          <a:ln w="12700">
            <a:miter lim="400000"/>
          </a:ln>
        </p:spPr>
      </p:pic>
      <p:sp>
        <p:nvSpPr>
          <p:cNvPr id="387" name="Shape 387"/>
          <p:cNvSpPr txBox="1"/>
          <p:nvPr/>
        </p:nvSpPr>
        <p:spPr>
          <a:xfrm>
            <a:off x="10132075" y="1800205"/>
            <a:ext cx="13061466" cy="20745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7200">
                <a:latin typeface="Helvetica"/>
                <a:ea typeface="Helvetica"/>
                <a:cs typeface="Helvetica"/>
                <a:sym typeface="Helvetica"/>
              </a:defRPr>
            </a:lvl1pPr>
          </a:lstStyle>
          <a:p>
            <a:pPr/>
            <a:r>
              <a:t>bookdown.org/yihui/rmarkdown/</a:t>
            </a:r>
          </a:p>
        </p:txBody>
      </p:sp>
      <p:sp>
        <p:nvSpPr>
          <p:cNvPr id="388" name="Shape 388"/>
          <p:cNvSpPr txBox="1"/>
          <p:nvPr/>
        </p:nvSpPr>
        <p:spPr>
          <a:xfrm rot="21271686">
            <a:off x="12052738" y="6275756"/>
            <a:ext cx="6771452"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78AAD6"/>
                </a:solidFill>
                <a:latin typeface="Helvetica"/>
                <a:ea typeface="Helvetica"/>
                <a:cs typeface="Helvetica"/>
                <a:sym typeface="Helvetica"/>
              </a:defRPr>
            </a:lvl1pPr>
          </a:lstStyle>
          <a:p>
            <a:pPr/>
            <a:r>
              <a:t>ONLINE, FREE</a:t>
            </a:r>
          </a:p>
        </p:txBody>
      </p:sp>
      <p:pic>
        <p:nvPicPr>
          <p:cNvPr id="389" name=""/>
          <p:cNvPicPr>
            <a:picLocks noChangeAspect="0"/>
          </p:cNvPicPr>
          <p:nvPr/>
        </p:nvPicPr>
        <p:blipFill>
          <a:blip r:embed="rId6">
            <a:extLst/>
          </a:blip>
          <a:stretch>
            <a:fillRect/>
          </a:stretch>
        </p:blipFill>
        <p:spPr>
          <a:xfrm>
            <a:off x="19017849" y="3542115"/>
            <a:ext cx="1570978" cy="3110273"/>
          </a:xfrm>
          <a:prstGeom prst="rect">
            <a:avLst/>
          </a:prstGeom>
        </p:spPr>
      </p:pic>
      <p:sp>
        <p:nvSpPr>
          <p:cNvPr id="391" name="Shape 391"/>
          <p:cNvSpPr/>
          <p:nvPr/>
        </p:nvSpPr>
        <p:spPr>
          <a:xfrm>
            <a:off x="10347929" y="3221294"/>
            <a:ext cx="12632346" cy="361422"/>
          </a:xfrm>
          <a:custGeom>
            <a:avLst/>
            <a:gdLst/>
            <a:ahLst/>
            <a:cxnLst>
              <a:cxn ang="0">
                <a:pos x="wd2" y="hd2"/>
              </a:cxn>
              <a:cxn ang="5400000">
                <a:pos x="wd2" y="hd2"/>
              </a:cxn>
              <a:cxn ang="10800000">
                <a:pos x="wd2" y="hd2"/>
              </a:cxn>
              <a:cxn ang="16200000">
                <a:pos x="wd2" y="hd2"/>
              </a:cxn>
            </a:cxnLst>
            <a:rect l="0" t="0" r="r" b="b"/>
            <a:pathLst>
              <a:path w="21600" h="20401" fill="norm" stroke="1" extrusionOk="0">
                <a:moveTo>
                  <a:pt x="0" y="20401"/>
                </a:moveTo>
                <a:cubicBezTo>
                  <a:pt x="3581" y="8573"/>
                  <a:pt x="7176" y="1881"/>
                  <a:pt x="10775" y="344"/>
                </a:cubicBezTo>
                <a:cubicBezTo>
                  <a:pt x="14387" y="-1199"/>
                  <a:pt x="17998" y="2450"/>
                  <a:pt x="21600" y="11282"/>
                </a:cubicBezTo>
              </a:path>
            </a:pathLst>
          </a:custGeom>
          <a:ln w="203200">
            <a:solidFill>
              <a:srgbClr val="78AAD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2" name="Shape 39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396" name="Shape 396"/>
          <p:cNvSpPr txBox="1"/>
          <p:nvPr/>
        </p:nvSpPr>
        <p:spPr>
          <a:xfrm>
            <a:off x="2833687" y="477594"/>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Markdown</a:t>
            </a:r>
          </a:p>
        </p:txBody>
      </p:sp>
      <p:grpSp>
        <p:nvGrpSpPr>
          <p:cNvPr id="402" name="Group 402"/>
          <p:cNvGrpSpPr/>
          <p:nvPr/>
        </p:nvGrpSpPr>
        <p:grpSpPr>
          <a:xfrm>
            <a:off x="6334738" y="4190108"/>
            <a:ext cx="8738191" cy="8804740"/>
            <a:chOff x="0" y="0"/>
            <a:chExt cx="8738189" cy="8804739"/>
          </a:xfrm>
        </p:grpSpPr>
        <p:pic>
          <p:nvPicPr>
            <p:cNvPr id="397"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400" name="Group 400"/>
            <p:cNvGrpSpPr/>
            <p:nvPr/>
          </p:nvGrpSpPr>
          <p:grpSpPr>
            <a:xfrm>
              <a:off x="7908500" y="3852197"/>
              <a:ext cx="482833" cy="274834"/>
              <a:chOff x="0" y="0"/>
              <a:chExt cx="482831" cy="274833"/>
            </a:xfrm>
          </p:grpSpPr>
          <p:sp>
            <p:nvSpPr>
              <p:cNvPr id="398" name="Shape 398"/>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9" name="Shape 399"/>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01" name="Shape 401"/>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03" name="Shape 403"/>
          <p:cNvSpPr/>
          <p:nvPr/>
        </p:nvSpPr>
        <p:spPr>
          <a:xfrm>
            <a:off x="13391264" y="7285390"/>
            <a:ext cx="7364811"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34" y="0"/>
                </a:moveTo>
                <a:cubicBezTo>
                  <a:pt x="6338" y="0"/>
                  <a:pt x="6247" y="67"/>
                  <a:pt x="6166" y="179"/>
                </a:cubicBezTo>
                <a:lnTo>
                  <a:pt x="0" y="430"/>
                </a:lnTo>
                <a:lnTo>
                  <a:pt x="5822" y="3004"/>
                </a:lnTo>
                <a:lnTo>
                  <a:pt x="5822" y="19886"/>
                </a:lnTo>
                <a:cubicBezTo>
                  <a:pt x="5822" y="20833"/>
                  <a:pt x="6096" y="21600"/>
                  <a:pt x="6434" y="21600"/>
                </a:cubicBezTo>
                <a:lnTo>
                  <a:pt x="20987" y="21600"/>
                </a:lnTo>
                <a:cubicBezTo>
                  <a:pt x="21325" y="21600"/>
                  <a:pt x="21600" y="20833"/>
                  <a:pt x="21600" y="19886"/>
                </a:cubicBezTo>
                <a:lnTo>
                  <a:pt x="21600" y="1714"/>
                </a:lnTo>
                <a:cubicBezTo>
                  <a:pt x="21600" y="767"/>
                  <a:pt x="21325" y="0"/>
                  <a:pt x="20987" y="0"/>
                </a:cubicBezTo>
                <a:lnTo>
                  <a:pt x="6434" y="0"/>
                </a:lnTo>
                <a:close/>
              </a:path>
            </a:pathLst>
          </a:custGeom>
          <a:solidFill>
            <a:srgbClr val="53585F"/>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Text in markdown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7" name="Shape 40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09" name="Shape 409"/>
          <p:cNvSpPr txBox="1"/>
          <p:nvPr/>
        </p:nvSpPr>
        <p:spPr>
          <a:xfrm>
            <a:off x="3653492" y="3130419"/>
            <a:ext cx="17103270" cy="8295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2400"/>
              </a:spcBef>
              <a:defRPr sz="7000">
                <a:latin typeface="+mn-lt"/>
                <a:ea typeface="+mn-ea"/>
                <a:cs typeface="+mn-cs"/>
                <a:sym typeface="Helvetica Neue"/>
              </a:defRPr>
            </a:pPr>
            <a:r>
              <a:t>Web sites that use markdown</a:t>
            </a:r>
          </a:p>
          <a:p>
            <a:pPr algn="l">
              <a:spcBef>
                <a:spcPts val="2400"/>
              </a:spcBef>
              <a:defRPr sz="7000">
                <a:latin typeface="+mn-lt"/>
                <a:ea typeface="+mn-ea"/>
                <a:cs typeface="+mn-cs"/>
                <a:sym typeface="Helvetica Neue"/>
              </a:defRPr>
            </a:pPr>
            <a:r>
              <a:t>* </a:t>
            </a:r>
            <a:r>
              <a:rPr b="1"/>
              <a:t>GitHub </a:t>
            </a:r>
            <a:r>
              <a:rPr u="sng">
                <a:solidFill>
                  <a:srgbClr val="A6AAA9"/>
                </a:solidFill>
                <a:hlinkClick r:id="rId5" invalidUrl="" action="" tgtFrame="" tooltip="" history="1" highlightClick="0" endSnd="0"/>
              </a:rPr>
              <a:t>www.github.com</a:t>
            </a:r>
          </a:p>
          <a:p>
            <a:pPr algn="l">
              <a:spcBef>
                <a:spcPts val="2400"/>
              </a:spcBef>
              <a:defRPr sz="7000">
                <a:latin typeface="+mn-lt"/>
                <a:ea typeface="+mn-ea"/>
                <a:cs typeface="+mn-cs"/>
                <a:sym typeface="Helvetica Neue"/>
              </a:defRPr>
            </a:pPr>
            <a:r>
              <a:t>* </a:t>
            </a:r>
            <a:r>
              <a:rPr b="1"/>
              <a:t>StackOverflow </a:t>
            </a:r>
            <a:r>
              <a:rPr u="sng">
                <a:solidFill>
                  <a:srgbClr val="A6AAA9"/>
                </a:solidFill>
                <a:hlinkClick r:id="rId6" invalidUrl="" action="" tgtFrame="" tooltip="" history="1" highlightClick="0" endSnd="0"/>
              </a:rPr>
              <a:t>www.stackoverflow.com</a:t>
            </a:r>
          </a:p>
          <a:p>
            <a:pPr algn="l">
              <a:spcBef>
                <a:spcPts val="2400"/>
              </a:spcBef>
              <a:defRPr sz="7000">
                <a:latin typeface="+mn-lt"/>
                <a:ea typeface="+mn-ea"/>
                <a:cs typeface="+mn-cs"/>
                <a:sym typeface="Helvetica Neue"/>
              </a:defRPr>
            </a:pPr>
            <a:r>
              <a:t>* </a:t>
            </a:r>
            <a:r>
              <a:rPr b="1"/>
              <a:t>Reddit </a:t>
            </a:r>
            <a:r>
              <a:rPr u="sng">
                <a:solidFill>
                  <a:srgbClr val="A6AAA9"/>
                </a:solidFill>
                <a:hlinkClick r:id="rId7" invalidUrl="" action="" tgtFrame="" tooltip="" history="1" highlightClick="0" endSnd="0"/>
              </a:rPr>
              <a:t>www.reddit.com</a:t>
            </a:r>
          </a:p>
          <a:p>
            <a:pPr algn="l">
              <a:spcBef>
                <a:spcPts val="2400"/>
              </a:spcBef>
              <a:defRPr sz="7000">
                <a:latin typeface="+mn-lt"/>
                <a:ea typeface="+mn-ea"/>
                <a:cs typeface="+mn-cs"/>
                <a:sym typeface="Helvetica Neue"/>
              </a:defRPr>
            </a:pPr>
            <a:r>
              <a:t>* many more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1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15" name="Shape 415"/>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6" name="Shape 416"/>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7" name="Shape 417"/>
          <p:cNvSpPr txBox="1"/>
          <p:nvPr/>
        </p:nvSpPr>
        <p:spPr>
          <a:xfrm>
            <a:off x="6008921" y="5889649"/>
            <a:ext cx="5398584" cy="6437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400">
                <a:latin typeface="Monaco"/>
                <a:ea typeface="Monaco"/>
                <a:cs typeface="Monaco"/>
                <a:sym typeface="Monaco"/>
              </a:defRPr>
            </a:pPr>
            <a:r>
              <a:t># Header 1  </a:t>
            </a:r>
          </a:p>
          <a:p>
            <a:pPr algn="l">
              <a:spcBef>
                <a:spcPts val="1500"/>
              </a:spcBef>
              <a:defRPr sz="4400">
                <a:latin typeface="Monaco"/>
                <a:ea typeface="Monaco"/>
                <a:cs typeface="Monaco"/>
                <a:sym typeface="Monaco"/>
              </a:defRPr>
            </a:pPr>
            <a:r>
              <a:t>## Header 2</a:t>
            </a:r>
          </a:p>
          <a:p>
            <a:pPr algn="l">
              <a:spcBef>
                <a:spcPts val="1500"/>
              </a:spcBef>
              <a:defRPr sz="4400">
                <a:latin typeface="Monaco"/>
                <a:ea typeface="Monaco"/>
                <a:cs typeface="Monaco"/>
                <a:sym typeface="Monaco"/>
              </a:defRPr>
            </a:pPr>
            <a:r>
              <a:t>### Header 3</a:t>
            </a:r>
          </a:p>
          <a:p>
            <a:pPr algn="l">
              <a:spcBef>
                <a:spcPts val="1500"/>
              </a:spcBef>
              <a:defRPr sz="4400">
                <a:latin typeface="Monaco"/>
                <a:ea typeface="Monaco"/>
                <a:cs typeface="Monaco"/>
                <a:sym typeface="Monaco"/>
              </a:defRPr>
            </a:pPr>
            <a:r>
              <a:t>#### Header 4</a:t>
            </a:r>
          </a:p>
          <a:p>
            <a:pPr algn="l">
              <a:spcBef>
                <a:spcPts val="1500"/>
              </a:spcBef>
              <a:defRPr sz="4400">
                <a:latin typeface="Monaco"/>
                <a:ea typeface="Monaco"/>
                <a:cs typeface="Monaco"/>
                <a:sym typeface="Monaco"/>
              </a:defRPr>
            </a:pPr>
            <a:r>
              <a:t>##### Header 5</a:t>
            </a:r>
          </a:p>
          <a:p>
            <a:pPr algn="l">
              <a:spcBef>
                <a:spcPts val="1500"/>
              </a:spcBef>
              <a:defRPr sz="4400">
                <a:latin typeface="Monaco"/>
                <a:ea typeface="Monaco"/>
                <a:cs typeface="Monaco"/>
                <a:sym typeface="Monaco"/>
              </a:defRPr>
            </a:pPr>
            <a:r>
              <a:t>###### Header 6</a:t>
            </a:r>
          </a:p>
        </p:txBody>
      </p:sp>
      <p:sp>
        <p:nvSpPr>
          <p:cNvPr id="418" name="Shape 418"/>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9" name="Shape 419"/>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20" name="Shape 420"/>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421" name="Screen Shot 2014-06-13 at 5.02.36 PM.png"/>
          <p:cNvPicPr>
            <a:picLocks noChangeAspect="1"/>
          </p:cNvPicPr>
          <p:nvPr/>
        </p:nvPicPr>
        <p:blipFill>
          <a:blip r:embed="rId5">
            <a:extLst/>
          </a:blip>
          <a:stretch>
            <a:fillRect/>
          </a:stretch>
        </p:blipFill>
        <p:spPr>
          <a:xfrm>
            <a:off x="13367198" y="5503625"/>
            <a:ext cx="5398584" cy="6559280"/>
          </a:xfrm>
          <a:prstGeom prst="rect">
            <a:avLst/>
          </a:prstGeom>
          <a:ln w="12700">
            <a:miter lim="400000"/>
          </a:ln>
        </p:spPr>
      </p:pic>
      <p:sp>
        <p:nvSpPr>
          <p:cNvPr id="422" name="Shape 422"/>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Headers</a:t>
            </a:r>
          </a:p>
        </p:txBody>
      </p:sp>
      <p:sp>
        <p:nvSpPr>
          <p:cNvPr id="423" name="Shape 423"/>
          <p:cNvSpPr txBox="1"/>
          <p:nvPr/>
        </p:nvSpPr>
        <p:spPr>
          <a:xfrm>
            <a:off x="5981576" y="3009082"/>
            <a:ext cx="1242084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Use # to create headers. </a:t>
            </a:r>
          </a:p>
          <a:p>
            <a:pPr algn="l">
              <a:defRPr sz="6000">
                <a:latin typeface="Helvetica"/>
                <a:ea typeface="Helvetica"/>
                <a:cs typeface="Helvetica"/>
                <a:sym typeface="Helvetica"/>
              </a:defRPr>
            </a:pPr>
            <a:r>
              <a:t>Multiple #’s create lower level headers.</a:t>
            </a:r>
          </a:p>
        </p:txBody>
      </p:sp>
      <p:sp>
        <p:nvSpPr>
          <p:cNvPr id="424" name="Shape 42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2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30" name="Shape 430"/>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1" name="Shape 431"/>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2" name="Shape 432"/>
          <p:cNvSpPr txBox="1"/>
          <p:nvPr/>
        </p:nvSpPr>
        <p:spPr>
          <a:xfrm>
            <a:off x="6008921" y="5987553"/>
            <a:ext cx="5095630" cy="6339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latin typeface="Monaco"/>
                <a:ea typeface="Monaco"/>
                <a:cs typeface="Monaco"/>
                <a:sym typeface="Monaco"/>
              </a:defRPr>
            </a:pPr>
            <a:r>
              <a:t>Text  </a:t>
            </a:r>
          </a:p>
          <a:p>
            <a:pPr algn="l">
              <a:spcBef>
                <a:spcPts val="1500"/>
              </a:spcBef>
              <a:defRPr sz="5000">
                <a:latin typeface="Monaco"/>
                <a:ea typeface="Monaco"/>
                <a:cs typeface="Monaco"/>
                <a:sym typeface="Monaco"/>
              </a:defRPr>
            </a:pPr>
            <a:r>
              <a:t>_italics_  </a:t>
            </a:r>
          </a:p>
          <a:p>
            <a:pPr algn="l">
              <a:spcBef>
                <a:spcPts val="1500"/>
              </a:spcBef>
              <a:defRPr sz="5000">
                <a:latin typeface="Monaco"/>
                <a:ea typeface="Monaco"/>
                <a:cs typeface="Monaco"/>
                <a:sym typeface="Monaco"/>
              </a:defRPr>
            </a:pPr>
            <a:r>
              <a:t>**bold**  </a:t>
            </a:r>
          </a:p>
          <a:p>
            <a:pPr algn="l">
              <a:spcBef>
                <a:spcPts val="1500"/>
              </a:spcBef>
              <a:defRPr sz="5000">
                <a:latin typeface="Monaco"/>
                <a:ea typeface="Monaco"/>
                <a:cs typeface="Monaco"/>
                <a:sym typeface="Monaco"/>
              </a:defRPr>
            </a:pPr>
            <a:r>
              <a:t>`code`  </a:t>
            </a:r>
          </a:p>
        </p:txBody>
      </p:sp>
      <p:sp>
        <p:nvSpPr>
          <p:cNvPr id="433" name="Shape 433"/>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4" name="Shape 434"/>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5" name="Shape 43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6" name="Shape 436"/>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Text</a:t>
            </a:r>
          </a:p>
        </p:txBody>
      </p:sp>
      <p:sp>
        <p:nvSpPr>
          <p:cNvPr id="437" name="Shape 437"/>
          <p:cNvSpPr txBox="1"/>
          <p:nvPr/>
        </p:nvSpPr>
        <p:spPr>
          <a:xfrm>
            <a:off x="6174212" y="3021508"/>
            <a:ext cx="12660211" cy="21879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Text is rendered as plain text. Surround text with _, **, or ` to format it.</a:t>
            </a:r>
          </a:p>
        </p:txBody>
      </p:sp>
      <p:pic>
        <p:nvPicPr>
          <p:cNvPr id="438" name="Screen Shot 2014-06-13 at 5.07.06 PM.png"/>
          <p:cNvPicPr>
            <a:picLocks noChangeAspect="1"/>
          </p:cNvPicPr>
          <p:nvPr/>
        </p:nvPicPr>
        <p:blipFill>
          <a:blip r:embed="rId5">
            <a:extLst/>
          </a:blip>
          <a:stretch>
            <a:fillRect/>
          </a:stretch>
        </p:blipFill>
        <p:spPr>
          <a:xfrm>
            <a:off x="13677307" y="5859462"/>
            <a:ext cx="4778364" cy="6595487"/>
          </a:xfrm>
          <a:prstGeom prst="rect">
            <a:avLst/>
          </a:prstGeom>
          <a:ln w="12700">
            <a:miter lim="400000"/>
          </a:ln>
        </p:spPr>
      </p:pic>
      <p:grpSp>
        <p:nvGrpSpPr>
          <p:cNvPr id="442" name="Group 442"/>
          <p:cNvGrpSpPr/>
          <p:nvPr/>
        </p:nvGrpSpPr>
        <p:grpSpPr>
          <a:xfrm>
            <a:off x="208083" y="2590403"/>
            <a:ext cx="8384940" cy="4182574"/>
            <a:chOff x="0" y="0"/>
            <a:chExt cx="8384939" cy="4182573"/>
          </a:xfrm>
        </p:grpSpPr>
        <p:sp>
          <p:nvSpPr>
            <p:cNvPr id="439" name="Shape 439"/>
            <p:cNvSpPr/>
            <p:nvPr/>
          </p:nvSpPr>
          <p:spPr>
            <a:xfrm>
              <a:off x="0" y="0"/>
              <a:ext cx="7325916" cy="3536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4" y="0"/>
                  </a:moveTo>
                  <a:cubicBezTo>
                    <a:pt x="571" y="0"/>
                    <a:pt x="0" y="1182"/>
                    <a:pt x="0" y="2640"/>
                  </a:cubicBezTo>
                  <a:lnTo>
                    <a:pt x="0" y="14548"/>
                  </a:lnTo>
                  <a:cubicBezTo>
                    <a:pt x="0" y="16006"/>
                    <a:pt x="571" y="17188"/>
                    <a:pt x="1274" y="17188"/>
                  </a:cubicBezTo>
                  <a:lnTo>
                    <a:pt x="15199" y="17188"/>
                  </a:lnTo>
                  <a:cubicBezTo>
                    <a:pt x="15549" y="17188"/>
                    <a:pt x="15865" y="16895"/>
                    <a:pt x="16096" y="16422"/>
                  </a:cubicBezTo>
                  <a:lnTo>
                    <a:pt x="21600" y="21600"/>
                  </a:lnTo>
                  <a:lnTo>
                    <a:pt x="16450" y="15038"/>
                  </a:lnTo>
                  <a:cubicBezTo>
                    <a:pt x="16465" y="14878"/>
                    <a:pt x="16474" y="14716"/>
                    <a:pt x="16474" y="14548"/>
                  </a:cubicBezTo>
                  <a:lnTo>
                    <a:pt x="16474" y="2640"/>
                  </a:lnTo>
                  <a:cubicBezTo>
                    <a:pt x="16474" y="1182"/>
                    <a:pt x="15903" y="0"/>
                    <a:pt x="15199" y="0"/>
                  </a:cubicBezTo>
                  <a:lnTo>
                    <a:pt x="1274" y="0"/>
                  </a:lnTo>
                  <a:close/>
                </a:path>
              </a:pathLst>
            </a:custGeom>
            <a:solidFill>
              <a:schemeClr val="accent1">
                <a:hueOff val="47394"/>
                <a:satOff val="-25753"/>
                <a:lumOff val="-7544"/>
                <a:alpha val="60000"/>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900">
                  <a:solidFill>
                    <a:srgbClr val="FFFFFF"/>
                  </a:solidFill>
                  <a:latin typeface="Helvetica"/>
                  <a:ea typeface="Helvetica"/>
                  <a:cs typeface="Helvetica"/>
                  <a:sym typeface="Helvetica"/>
                </a:defRPr>
              </a:lvl1pPr>
            </a:lstStyle>
            <a:p>
              <a:pPr/>
              <a:r>
                <a:t>Add two spaces at the end of a line to start a new line</a:t>
              </a:r>
            </a:p>
          </p:txBody>
        </p:sp>
        <p:pic>
          <p:nvPicPr>
            <p:cNvPr id="440" name=""/>
            <p:cNvPicPr>
              <a:picLocks noChangeAspect="0"/>
            </p:cNvPicPr>
            <p:nvPr/>
          </p:nvPicPr>
          <p:blipFill>
            <a:blip r:embed="rId6">
              <a:extLst/>
            </a:blip>
            <a:stretch>
              <a:fillRect/>
            </a:stretch>
          </p:blipFill>
          <p:spPr>
            <a:xfrm>
              <a:off x="7386094" y="3505312"/>
              <a:ext cx="998846" cy="677262"/>
            </a:xfrm>
            <a:prstGeom prst="rect">
              <a:avLst/>
            </a:prstGeom>
            <a:effectLst/>
          </p:spPr>
        </p:pic>
      </p:grpSp>
      <p:sp>
        <p:nvSpPr>
          <p:cNvPr id="443" name="Shape 44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4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49" name="Shape 449"/>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0" name="Shape 45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1" name="Shape 451"/>
          <p:cNvSpPr txBox="1"/>
          <p:nvPr/>
        </p:nvSpPr>
        <p:spPr>
          <a:xfrm>
            <a:off x="5819504" y="5889649"/>
            <a:ext cx="5605203" cy="6437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49833">
              <a:spcBef>
                <a:spcPts val="1100"/>
              </a:spcBef>
              <a:defRPr sz="3387">
                <a:latin typeface="Monaco"/>
                <a:ea typeface="Monaco"/>
                <a:cs typeface="Monaco"/>
                <a:sym typeface="Monaco"/>
              </a:defRPr>
            </a:pPr>
            <a:r>
              <a:t>Bullets</a:t>
            </a:r>
          </a:p>
          <a:p>
            <a:pPr algn="l" defTabSz="449833">
              <a:spcBef>
                <a:spcPts val="1100"/>
              </a:spcBef>
              <a:defRPr sz="3387">
                <a:latin typeface="Monaco"/>
                <a:ea typeface="Monaco"/>
                <a:cs typeface="Monaco"/>
                <a:sym typeface="Monaco"/>
              </a:defRPr>
            </a:pPr>
          </a:p>
          <a:p>
            <a:pPr algn="l" defTabSz="449833">
              <a:spcBef>
                <a:spcPts val="1100"/>
              </a:spcBef>
              <a:defRPr sz="3387">
                <a:latin typeface="Monaco"/>
                <a:ea typeface="Monaco"/>
                <a:cs typeface="Monaco"/>
                <a:sym typeface="Monaco"/>
              </a:defRPr>
            </a:pPr>
            <a:r>
              <a:t>* bullet 1</a:t>
            </a:r>
          </a:p>
          <a:p>
            <a:pPr algn="l" defTabSz="449833">
              <a:spcBef>
                <a:spcPts val="1100"/>
              </a:spcBef>
              <a:defRPr sz="3387">
                <a:latin typeface="Monaco"/>
                <a:ea typeface="Monaco"/>
                <a:cs typeface="Monaco"/>
                <a:sym typeface="Monaco"/>
              </a:defRPr>
            </a:pPr>
            <a:r>
              <a:t>* bullet 2</a:t>
            </a:r>
          </a:p>
          <a:p>
            <a:pPr algn="l" defTabSz="449833">
              <a:spcBef>
                <a:spcPts val="1100"/>
              </a:spcBef>
              <a:defRPr sz="3387">
                <a:latin typeface="Monaco"/>
                <a:ea typeface="Monaco"/>
                <a:cs typeface="Monaco"/>
                <a:sym typeface="Monaco"/>
              </a:defRPr>
            </a:pPr>
          </a:p>
          <a:p>
            <a:pPr algn="l" defTabSz="449833">
              <a:spcBef>
                <a:spcPts val="1100"/>
              </a:spcBef>
              <a:defRPr sz="3387">
                <a:latin typeface="Monaco"/>
                <a:ea typeface="Monaco"/>
                <a:cs typeface="Monaco"/>
                <a:sym typeface="Monaco"/>
              </a:defRPr>
            </a:pPr>
            <a:r>
              <a:t>Numbered list</a:t>
            </a:r>
          </a:p>
          <a:p>
            <a:pPr algn="l" defTabSz="449833">
              <a:spcBef>
                <a:spcPts val="1100"/>
              </a:spcBef>
              <a:defRPr sz="3387">
                <a:latin typeface="Monaco"/>
                <a:ea typeface="Monaco"/>
                <a:cs typeface="Monaco"/>
                <a:sym typeface="Monaco"/>
              </a:defRPr>
            </a:pPr>
          </a:p>
          <a:p>
            <a:pPr algn="l" defTabSz="449833">
              <a:spcBef>
                <a:spcPts val="1100"/>
              </a:spcBef>
              <a:defRPr sz="3387">
                <a:latin typeface="Monaco"/>
                <a:ea typeface="Monaco"/>
                <a:cs typeface="Monaco"/>
                <a:sym typeface="Monaco"/>
              </a:defRPr>
            </a:pPr>
            <a:r>
              <a:t>1. item 1</a:t>
            </a:r>
          </a:p>
          <a:p>
            <a:pPr algn="l" defTabSz="449833">
              <a:spcBef>
                <a:spcPts val="1100"/>
              </a:spcBef>
              <a:defRPr sz="3387">
                <a:latin typeface="Monaco"/>
                <a:ea typeface="Monaco"/>
                <a:cs typeface="Monaco"/>
                <a:sym typeface="Monaco"/>
              </a:defRPr>
            </a:pPr>
            <a:r>
              <a:t>2. item 2</a:t>
            </a:r>
          </a:p>
        </p:txBody>
      </p:sp>
      <p:sp>
        <p:nvSpPr>
          <p:cNvPr id="452" name="Shape 452"/>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3" name="Shape 45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454" name="Screen Shot 2014-06-13 at 5.09.52 PM.png"/>
          <p:cNvPicPr>
            <a:picLocks noChangeAspect="1"/>
          </p:cNvPicPr>
          <p:nvPr/>
        </p:nvPicPr>
        <p:blipFill>
          <a:blip r:embed="rId5">
            <a:extLst/>
          </a:blip>
          <a:srcRect l="0" t="0" r="5057" b="0"/>
          <a:stretch>
            <a:fillRect/>
          </a:stretch>
        </p:blipFill>
        <p:spPr>
          <a:xfrm>
            <a:off x="13298943" y="5474454"/>
            <a:ext cx="5401573" cy="6939219"/>
          </a:xfrm>
          <a:prstGeom prst="rect">
            <a:avLst/>
          </a:prstGeom>
          <a:ln w="12700">
            <a:miter lim="400000"/>
          </a:ln>
        </p:spPr>
      </p:pic>
      <p:sp>
        <p:nvSpPr>
          <p:cNvPr id="455" name="Shape 45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6" name="Shape 456"/>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Lists</a:t>
            </a:r>
          </a:p>
        </p:txBody>
      </p:sp>
      <p:sp>
        <p:nvSpPr>
          <p:cNvPr id="457" name="Shape 457"/>
          <p:cNvSpPr txBox="1"/>
          <p:nvPr/>
        </p:nvSpPr>
        <p:spPr>
          <a:xfrm>
            <a:off x="6139077" y="2986044"/>
            <a:ext cx="12166554"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Use asterisks to make bullet points.</a:t>
            </a:r>
          </a:p>
          <a:p>
            <a:pPr algn="l">
              <a:defRPr sz="6000">
                <a:latin typeface="Helvetica"/>
                <a:ea typeface="Helvetica"/>
                <a:cs typeface="Helvetica"/>
                <a:sym typeface="Helvetica"/>
              </a:defRPr>
            </a:pPr>
            <a:r>
              <a:t>Use numbers to make numbered lists.</a:t>
            </a:r>
          </a:p>
        </p:txBody>
      </p:sp>
      <p:sp>
        <p:nvSpPr>
          <p:cNvPr id="458" name="Shape 45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txBox="1"/>
          <p:nvPr>
            <p:ph type="body" sz="half" idx="4294967295"/>
          </p:nvPr>
        </p:nvSpPr>
        <p:spPr>
          <a:xfrm>
            <a:off x="6206770" y="3465445"/>
            <a:ext cx="1197046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t>Navigate to the </a:t>
            </a:r>
            <a:r>
              <a:rPr b="1"/>
              <a:t>05-Report</a:t>
            </a:r>
            <a:r>
              <a:t> folder.</a:t>
            </a:r>
          </a:p>
          <a:p>
            <a:pPr marL="0" indent="0" defTabSz="584200">
              <a:spcBef>
                <a:spcPts val="2400"/>
              </a:spcBef>
              <a:buSzTx/>
              <a:buNone/>
              <a:defRPr sz="6700">
                <a:solidFill>
                  <a:srgbClr val="005493"/>
                </a:solidFill>
              </a:defRPr>
            </a:pPr>
            <a:r>
              <a:t>Open </a:t>
            </a:r>
            <a:r>
              <a:rPr b="1"/>
              <a:t>05-Report-Exercises.Rmd</a:t>
            </a:r>
          </a:p>
        </p:txBody>
      </p:sp>
      <p:sp>
        <p:nvSpPr>
          <p:cNvPr id="198" name="Shape 198"/>
          <p:cNvSpPr txBox="1"/>
          <p:nvPr/>
        </p:nvSpPr>
        <p:spPr>
          <a:xfrm>
            <a:off x="11902318" y="12663871"/>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6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64" name="Shape 464"/>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5" name="Shape 46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6" name="Shape 466"/>
          <p:cNvSpPr txBox="1"/>
          <p:nvPr/>
        </p:nvSpPr>
        <p:spPr>
          <a:xfrm>
            <a:off x="5819504" y="5889649"/>
            <a:ext cx="5605203" cy="6437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3600">
                <a:latin typeface="Monaco"/>
                <a:ea typeface="Monaco"/>
                <a:cs typeface="Monaco"/>
                <a:sym typeface="Monaco"/>
              </a:defRPr>
            </a:pPr>
            <a:r>
              <a:t>This is a </a:t>
            </a:r>
          </a:p>
          <a:p>
            <a:pPr algn="l">
              <a:spcBef>
                <a:spcPts val="1500"/>
              </a:spcBef>
              <a:defRPr sz="3600">
                <a:latin typeface="Monaco"/>
                <a:ea typeface="Monaco"/>
                <a:cs typeface="Monaco"/>
                <a:sym typeface="Monaco"/>
              </a:defRPr>
            </a:pPr>
            <a:r>
              <a:t>[link](</a:t>
            </a:r>
            <a:r>
              <a:rPr u="sng">
                <a:hlinkClick r:id="rId5" invalidUrl="" action="" tgtFrame="" tooltip="" history="1" highlightClick="0" endSnd="0"/>
              </a:rPr>
              <a:t>www.git.com</a:t>
            </a:r>
            <a:r>
              <a:t>).</a:t>
            </a:r>
          </a:p>
        </p:txBody>
      </p:sp>
      <p:sp>
        <p:nvSpPr>
          <p:cNvPr id="467" name="Shape 467"/>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8" name="Shape 468"/>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9" name="Shape 469"/>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70" name="Shape 470"/>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Hyperlinks</a:t>
            </a:r>
          </a:p>
        </p:txBody>
      </p:sp>
      <p:sp>
        <p:nvSpPr>
          <p:cNvPr id="471" name="Shape 471"/>
          <p:cNvSpPr txBox="1"/>
          <p:nvPr/>
        </p:nvSpPr>
        <p:spPr>
          <a:xfrm>
            <a:off x="7156518" y="2986044"/>
            <a:ext cx="10070964"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Use brackets to denote a link. Place the URL in parentheses.</a:t>
            </a:r>
          </a:p>
        </p:txBody>
      </p:sp>
      <p:pic>
        <p:nvPicPr>
          <p:cNvPr id="472" name="Screen Shot 2014-06-16 at 2.49.07 PM.png"/>
          <p:cNvPicPr>
            <a:picLocks noChangeAspect="1"/>
          </p:cNvPicPr>
          <p:nvPr/>
        </p:nvPicPr>
        <p:blipFill>
          <a:blip r:embed="rId6">
            <a:extLst/>
          </a:blip>
          <a:stretch>
            <a:fillRect/>
          </a:stretch>
        </p:blipFill>
        <p:spPr>
          <a:xfrm>
            <a:off x="13325868" y="5730559"/>
            <a:ext cx="5481241" cy="1465283"/>
          </a:xfrm>
          <a:prstGeom prst="rect">
            <a:avLst/>
          </a:prstGeom>
          <a:ln w="12700">
            <a:miter lim="400000"/>
          </a:ln>
        </p:spPr>
      </p:pic>
      <p:sp>
        <p:nvSpPr>
          <p:cNvPr id="473" name="Shape 47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79" name="Shape 479"/>
          <p:cNvSpPr/>
          <p:nvPr/>
        </p:nvSpPr>
        <p:spPr>
          <a:xfrm>
            <a:off x="5460306"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0" name="Shape 480"/>
          <p:cNvSpPr/>
          <p:nvPr/>
        </p:nvSpPr>
        <p:spPr>
          <a:xfrm>
            <a:off x="5708132"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1" name="Shape 481"/>
          <p:cNvSpPr txBox="1"/>
          <p:nvPr/>
        </p:nvSpPr>
        <p:spPr>
          <a:xfrm>
            <a:off x="5853801" y="5564660"/>
            <a:ext cx="5296663"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![](images/1.png)</a:t>
            </a:r>
          </a:p>
          <a:p>
            <a:pPr algn="l">
              <a:spcBef>
                <a:spcPts val="1500"/>
              </a:spcBef>
              <a:defRPr sz="4000">
                <a:latin typeface="Monaco"/>
                <a:ea typeface="Monaco"/>
                <a:cs typeface="Monaco"/>
                <a:sym typeface="Monaco"/>
              </a:defRPr>
            </a:pPr>
            <a:r>
              <a:t>The RStudio logo.</a:t>
            </a:r>
          </a:p>
        </p:txBody>
      </p:sp>
      <p:sp>
        <p:nvSpPr>
          <p:cNvPr id="482" name="Shape 482"/>
          <p:cNvSpPr/>
          <p:nvPr/>
        </p:nvSpPr>
        <p:spPr>
          <a:xfrm>
            <a:off x="12987959"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3" name="Shape 483"/>
          <p:cNvSpPr/>
          <p:nvPr/>
        </p:nvSpPr>
        <p:spPr>
          <a:xfrm>
            <a:off x="13215635"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4" name="Shape 484"/>
          <p:cNvSpPr/>
          <p:nvPr/>
        </p:nvSpPr>
        <p:spPr>
          <a:xfrm>
            <a:off x="11532751"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Images</a:t>
            </a:r>
          </a:p>
        </p:txBody>
      </p:sp>
      <p:sp>
        <p:nvSpPr>
          <p:cNvPr id="486" name="Shape 486"/>
          <p:cNvSpPr txBox="1"/>
          <p:nvPr/>
        </p:nvSpPr>
        <p:spPr>
          <a:xfrm>
            <a:off x="4834429" y="2712067"/>
            <a:ext cx="14715142" cy="26073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Use a link preceded by an ! to insert an image. </a:t>
            </a:r>
          </a:p>
          <a:p>
            <a:pPr algn="l">
              <a:defRPr i="1" sz="4400">
                <a:latin typeface="Helvetica"/>
                <a:ea typeface="Helvetica"/>
                <a:cs typeface="Helvetica"/>
                <a:sym typeface="Helvetica"/>
              </a:defRPr>
            </a:pPr>
            <a:r>
              <a:t>The link text should be a URL (if the image is hosted online), or a file path (if the image is saved as a file)</a:t>
            </a:r>
          </a:p>
        </p:txBody>
      </p:sp>
      <p:pic>
        <p:nvPicPr>
          <p:cNvPr id="487" name="Screen Shot 2014-06-16 at 4.02.21 PM.png"/>
          <p:cNvPicPr>
            <a:picLocks noChangeAspect="1"/>
          </p:cNvPicPr>
          <p:nvPr/>
        </p:nvPicPr>
        <p:blipFill>
          <a:blip r:embed="rId5">
            <a:extLst/>
          </a:blip>
          <a:stretch>
            <a:fillRect/>
          </a:stretch>
        </p:blipFill>
        <p:spPr>
          <a:xfrm>
            <a:off x="13287195" y="5440416"/>
            <a:ext cx="5357558" cy="2607345"/>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9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94" name="Shape 494"/>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5" name="Shape 49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6" name="Shape 496"/>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7" name="Shape 497"/>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8" name="Shape 498"/>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9" name="Shape 499"/>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Equations</a:t>
            </a:r>
          </a:p>
        </p:txBody>
      </p:sp>
      <p:sp>
        <p:nvSpPr>
          <p:cNvPr id="500" name="Shape 500"/>
          <p:cNvSpPr txBox="1"/>
          <p:nvPr/>
        </p:nvSpPr>
        <p:spPr>
          <a:xfrm>
            <a:off x="6270896" y="3028195"/>
            <a:ext cx="11902916"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Write equations with latex math commands and surround them in $’s.</a:t>
            </a:r>
          </a:p>
        </p:txBody>
      </p:sp>
      <p:pic>
        <p:nvPicPr>
          <p:cNvPr id="501" name="Screen Shot 2014-06-16 at 3.49.29 PM.png"/>
          <p:cNvPicPr>
            <a:picLocks noChangeAspect="1"/>
          </p:cNvPicPr>
          <p:nvPr/>
        </p:nvPicPr>
        <p:blipFill>
          <a:blip r:embed="rId5">
            <a:extLst/>
          </a:blip>
          <a:stretch>
            <a:fillRect/>
          </a:stretch>
        </p:blipFill>
        <p:spPr>
          <a:xfrm>
            <a:off x="13409111" y="5489635"/>
            <a:ext cx="5314757" cy="2200641"/>
          </a:xfrm>
          <a:prstGeom prst="rect">
            <a:avLst/>
          </a:prstGeom>
          <a:ln w="12700">
            <a:miter lim="400000"/>
          </a:ln>
        </p:spPr>
      </p:pic>
      <p:sp>
        <p:nvSpPr>
          <p:cNvPr id="502" name="Shape 502"/>
          <p:cNvSpPr txBox="1"/>
          <p:nvPr/>
        </p:nvSpPr>
        <p:spPr>
          <a:xfrm>
            <a:off x="5908404" y="55646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5000">
                <a:latin typeface="Monaco"/>
                <a:ea typeface="Monaco"/>
                <a:cs typeface="Monaco"/>
                <a:sym typeface="Monaco"/>
              </a:defRPr>
            </a:lvl1pPr>
          </a:lstStyle>
          <a:p>
            <a:pPr/>
            <a:r>
              <a:t>According to Einstein, $E=mc^{2}$</a:t>
            </a:r>
          </a:p>
        </p:txBody>
      </p:sp>
      <p:sp>
        <p:nvSpPr>
          <p:cNvPr id="503" name="Shape 50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5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09" name="Shape 509"/>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0" name="Shape 51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1" name="Shape 511"/>
          <p:cNvSpPr txBox="1"/>
          <p:nvPr/>
        </p:nvSpPr>
        <p:spPr>
          <a:xfrm>
            <a:off x="5908404" y="55646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latin typeface="Monaco"/>
                <a:ea typeface="Monaco"/>
                <a:cs typeface="Monaco"/>
                <a:sym typeface="Monaco"/>
              </a:defRPr>
            </a:pPr>
            <a:r>
              <a:t>According to Einstein, </a:t>
            </a:r>
          </a:p>
          <a:p>
            <a:pPr algn="l">
              <a:spcBef>
                <a:spcPts val="1500"/>
              </a:spcBef>
              <a:defRPr sz="5000">
                <a:latin typeface="Monaco"/>
                <a:ea typeface="Monaco"/>
                <a:cs typeface="Monaco"/>
                <a:sym typeface="Monaco"/>
              </a:defRPr>
            </a:pPr>
          </a:p>
          <a:p>
            <a:pPr algn="l">
              <a:spcBef>
                <a:spcPts val="1500"/>
              </a:spcBef>
              <a:defRPr sz="5000">
                <a:latin typeface="Monaco"/>
                <a:ea typeface="Monaco"/>
                <a:cs typeface="Monaco"/>
                <a:sym typeface="Monaco"/>
              </a:defRPr>
            </a:pPr>
            <a:r>
              <a:t>$$E=mc^{2}$$</a:t>
            </a:r>
          </a:p>
        </p:txBody>
      </p:sp>
      <p:sp>
        <p:nvSpPr>
          <p:cNvPr id="512" name="Shape 512"/>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3" name="Shape 51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4" name="Shape 514"/>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5" name="Shape 515"/>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14095">
              <a:defRPr sz="11440">
                <a:latin typeface="Helvetica"/>
                <a:ea typeface="Helvetica"/>
                <a:cs typeface="Helvetica"/>
                <a:sym typeface="Helvetica"/>
              </a:defRPr>
            </a:lvl1pPr>
          </a:lstStyle>
          <a:p>
            <a:pPr/>
            <a:r>
              <a:t>Equation blocks</a:t>
            </a:r>
          </a:p>
        </p:txBody>
      </p:sp>
      <p:sp>
        <p:nvSpPr>
          <p:cNvPr id="516" name="Shape 516"/>
          <p:cNvSpPr txBox="1"/>
          <p:nvPr/>
        </p:nvSpPr>
        <p:spPr>
          <a:xfrm>
            <a:off x="7830955" y="2986044"/>
            <a:ext cx="8782800"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Use two $’s to make centered equation blocks.</a:t>
            </a:r>
          </a:p>
        </p:txBody>
      </p:sp>
      <p:grpSp>
        <p:nvGrpSpPr>
          <p:cNvPr id="520" name="Group 520"/>
          <p:cNvGrpSpPr/>
          <p:nvPr/>
        </p:nvGrpSpPr>
        <p:grpSpPr>
          <a:xfrm>
            <a:off x="13341798" y="5550721"/>
            <a:ext cx="5499695" cy="4149771"/>
            <a:chOff x="0" y="0"/>
            <a:chExt cx="5499694" cy="4149769"/>
          </a:xfrm>
        </p:grpSpPr>
        <p:pic>
          <p:nvPicPr>
            <p:cNvPr id="517" name="Screen Shot 2014-06-16 at 3.51.21 PM.png"/>
            <p:cNvPicPr>
              <a:picLocks noChangeAspect="1"/>
            </p:cNvPicPr>
            <p:nvPr/>
          </p:nvPicPr>
          <p:blipFill>
            <a:blip r:embed="rId5">
              <a:extLst/>
            </a:blip>
            <a:stretch>
              <a:fillRect/>
            </a:stretch>
          </p:blipFill>
          <p:spPr>
            <a:xfrm>
              <a:off x="0" y="0"/>
              <a:ext cx="5499695" cy="4149770"/>
            </a:xfrm>
            <a:prstGeom prst="rect">
              <a:avLst/>
            </a:prstGeom>
            <a:ln w="12700" cap="flat">
              <a:noFill/>
              <a:miter lim="400000"/>
            </a:ln>
            <a:effectLst/>
          </p:spPr>
        </p:pic>
        <p:sp>
          <p:nvSpPr>
            <p:cNvPr id="518" name="Shape 518"/>
            <p:cNvSpPr/>
            <p:nvPr/>
          </p:nvSpPr>
          <p:spPr>
            <a:xfrm>
              <a:off x="3992804" y="2597542"/>
              <a:ext cx="1270001"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519" name="Screen Shot 2014-06-16 at 3.51.21 PM.png"/>
            <p:cNvPicPr>
              <a:picLocks noChangeAspect="1"/>
            </p:cNvPicPr>
            <p:nvPr/>
          </p:nvPicPr>
          <p:blipFill>
            <a:blip r:embed="rId5">
              <a:extLst/>
            </a:blip>
            <a:srcRect l="34925" t="62457" r="0" b="9723"/>
            <a:stretch>
              <a:fillRect/>
            </a:stretch>
          </p:blipFill>
          <p:spPr>
            <a:xfrm>
              <a:off x="1142503" y="2591788"/>
              <a:ext cx="3578891" cy="1154450"/>
            </a:xfrm>
            <a:prstGeom prst="rect">
              <a:avLst/>
            </a:prstGeom>
            <a:ln w="12700" cap="flat">
              <a:noFill/>
              <a:miter lim="400000"/>
            </a:ln>
            <a:effectLst/>
          </p:spPr>
        </p:pic>
      </p:grpSp>
      <p:sp>
        <p:nvSpPr>
          <p:cNvPr id="521" name="Shape 52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5" name="rmarkdown-2.0.pdf"/>
          <p:cNvPicPr>
            <a:picLocks noChangeAspect="1"/>
          </p:cNvPicPr>
          <p:nvPr/>
        </p:nvPicPr>
        <p:blipFill>
          <a:blip r:embed="rId2">
            <a:extLst/>
          </a:blip>
          <a:srcRect l="0" t="6803" r="74191" b="8042"/>
          <a:stretch>
            <a:fillRect/>
          </a:stretch>
        </p:blipFill>
        <p:spPr>
          <a:xfrm>
            <a:off x="1489552" y="2456618"/>
            <a:ext cx="4185580" cy="10671494"/>
          </a:xfrm>
          <a:prstGeom prst="rect">
            <a:avLst/>
          </a:prstGeom>
          <a:ln w="25400">
            <a:solidFill>
              <a:srgbClr val="000000"/>
            </a:solidFill>
            <a:miter lim="400000"/>
          </a:ln>
        </p:spPr>
      </p:pic>
      <p:pic>
        <p:nvPicPr>
          <p:cNvPr id="526" name="rmarkdown-2.0.pdf"/>
          <p:cNvPicPr>
            <a:picLocks noChangeAspect="1"/>
          </p:cNvPicPr>
          <p:nvPr/>
        </p:nvPicPr>
        <p:blipFill>
          <a:blip r:embed="rId2">
            <a:extLst/>
          </a:blip>
          <a:stretch>
            <a:fillRect/>
          </a:stretch>
        </p:blipFill>
        <p:spPr>
          <a:xfrm>
            <a:off x="7213053" y="4892685"/>
            <a:ext cx="9992660" cy="7721601"/>
          </a:xfrm>
          <a:prstGeom prst="rect">
            <a:avLst/>
          </a:prstGeom>
          <a:ln w="25400">
            <a:solidFill>
              <a:srgbClr val="000000"/>
            </a:solidFill>
            <a:miter lim="400000"/>
          </a:ln>
        </p:spPr>
      </p:pic>
      <p:pic>
        <p:nvPicPr>
          <p:cNvPr id="527"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28" name="Shape 528"/>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Markdown</a:t>
            </a:r>
          </a:p>
        </p:txBody>
      </p:sp>
      <p:sp>
        <p:nvSpPr>
          <p:cNvPr id="529" name="Shape 529"/>
          <p:cNvSpPr txBox="1"/>
          <p:nvPr/>
        </p:nvSpPr>
        <p:spPr>
          <a:xfrm>
            <a:off x="7209498" y="2538411"/>
            <a:ext cx="9999770" cy="19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000">
                <a:latin typeface="Helvetica"/>
                <a:ea typeface="Helvetica"/>
                <a:cs typeface="Helvetica"/>
                <a:sym typeface="Helvetica"/>
              </a:defRPr>
            </a:lvl1pPr>
          </a:lstStyle>
          <a:p>
            <a:pPr/>
            <a:r>
              <a:t>Dictionary of formatting cues.</a:t>
            </a:r>
          </a:p>
        </p:txBody>
      </p:sp>
      <p:sp>
        <p:nvSpPr>
          <p:cNvPr id="530" name="Shape 530"/>
          <p:cNvSpPr/>
          <p:nvPr/>
        </p:nvSpPr>
        <p:spPr>
          <a:xfrm>
            <a:off x="5653437" y="2417906"/>
            <a:ext cx="4096981" cy="10726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6122"/>
                </a:lnTo>
                <a:lnTo>
                  <a:pt x="21555" y="19380"/>
                </a:lnTo>
                <a:lnTo>
                  <a:pt x="85" y="21600"/>
                </a:lnTo>
                <a:lnTo>
                  <a:pt x="0"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31" name="Shape 531"/>
          <p:cNvSpPr/>
          <p:nvPr/>
        </p:nvSpPr>
        <p:spPr>
          <a:xfrm>
            <a:off x="7351034" y="5429752"/>
            <a:ext cx="2383445" cy="6608235"/>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532" name=""/>
          <p:cNvPicPr>
            <a:picLocks noChangeAspect="0"/>
          </p:cNvPicPr>
          <p:nvPr/>
        </p:nvPicPr>
        <p:blipFill>
          <a:blip r:embed="rId4">
            <a:extLst/>
          </a:blip>
          <a:stretch>
            <a:fillRect/>
          </a:stretch>
        </p:blipFill>
        <p:spPr>
          <a:xfrm>
            <a:off x="16888654" y="6996201"/>
            <a:ext cx="1563045" cy="1999961"/>
          </a:xfrm>
          <a:prstGeom prst="rect">
            <a:avLst/>
          </a:prstGeom>
        </p:spPr>
      </p:pic>
      <p:sp>
        <p:nvSpPr>
          <p:cNvPr id="534" name="Shape 534"/>
          <p:cNvSpPr txBox="1"/>
          <p:nvPr/>
        </p:nvSpPr>
        <p:spPr>
          <a:xfrm rot="20517336">
            <a:off x="18065398" y="6847069"/>
            <a:ext cx="3980197" cy="12401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70000"/>
              </a:lnSpc>
              <a:defRPr sz="3000">
                <a:solidFill>
                  <a:srgbClr val="FF2600"/>
                </a:solidFill>
                <a:latin typeface="Helvetica"/>
                <a:ea typeface="Helvetica"/>
                <a:cs typeface="Helvetica"/>
                <a:sym typeface="Helvetica"/>
              </a:defRPr>
            </a:lvl1pPr>
          </a:lstStyle>
          <a:p>
            <a:pPr/>
            <a:r>
              <a:t>on back of RMarkdown cheat sheet</a:t>
            </a:r>
          </a:p>
        </p:txBody>
      </p:sp>
      <p:sp>
        <p:nvSpPr>
          <p:cNvPr id="535" name="Shape 53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Screen Shot 2019-05-06 at 10.03.58 AM.png"/>
          <p:cNvPicPr>
            <a:picLocks noChangeAspect="1"/>
          </p:cNvPicPr>
          <p:nvPr/>
        </p:nvPicPr>
        <p:blipFill>
          <a:blip r:embed="rId2">
            <a:extLst/>
          </a:blip>
          <a:stretch>
            <a:fillRect/>
          </a:stretch>
        </p:blipFill>
        <p:spPr>
          <a:xfrm>
            <a:off x="5128578" y="3398471"/>
            <a:ext cx="14161610" cy="10387829"/>
          </a:xfrm>
          <a:prstGeom prst="rect">
            <a:avLst/>
          </a:prstGeom>
          <a:ln w="12700">
            <a:miter lim="400000"/>
          </a:ln>
        </p:spPr>
      </p:pic>
      <p:pic>
        <p:nvPicPr>
          <p:cNvPr id="5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39" name="Shape 539"/>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IDE Reference</a:t>
            </a:r>
          </a:p>
        </p:txBody>
      </p:sp>
      <p:sp>
        <p:nvSpPr>
          <p:cNvPr id="540" name="Shape 540"/>
          <p:cNvSpPr txBox="1"/>
          <p:nvPr/>
        </p:nvSpPr>
        <p:spPr>
          <a:xfrm>
            <a:off x="5606183" y="2009823"/>
            <a:ext cx="13206400" cy="19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6000">
                <a:latin typeface="Helvetica"/>
                <a:ea typeface="Helvetica"/>
                <a:cs typeface="Helvetica"/>
                <a:sym typeface="Helvetica"/>
              </a:defRPr>
            </a:pPr>
            <a:r>
              <a:t>Go to </a:t>
            </a:r>
            <a:r>
              <a:rPr b="1"/>
              <a:t>Help &gt; Markdown Quick Reference</a:t>
            </a:r>
          </a:p>
        </p:txBody>
      </p:sp>
      <p:pic>
        <p:nvPicPr>
          <p:cNvPr id="541" name=""/>
          <p:cNvPicPr>
            <a:picLocks noChangeAspect="0"/>
          </p:cNvPicPr>
          <p:nvPr/>
        </p:nvPicPr>
        <p:blipFill>
          <a:blip r:embed="rId4">
            <a:extLst/>
          </a:blip>
          <a:stretch>
            <a:fillRect/>
          </a:stretch>
        </p:blipFill>
        <p:spPr>
          <a:xfrm>
            <a:off x="9607032" y="8275335"/>
            <a:ext cx="2273440" cy="2762624"/>
          </a:xfrm>
          <a:prstGeom prst="rect">
            <a:avLst/>
          </a:prstGeom>
        </p:spPr>
      </p:pic>
      <p:sp>
        <p:nvSpPr>
          <p:cNvPr id="543" name="Shape 543"/>
          <p:cNvSpPr txBox="1"/>
          <p:nvPr/>
        </p:nvSpPr>
        <p:spPr>
          <a:xfrm rot="20517336">
            <a:off x="7583975" y="7708601"/>
            <a:ext cx="2175657" cy="11791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70000"/>
              </a:lnSpc>
              <a:defRPr sz="4000">
                <a:solidFill>
                  <a:srgbClr val="FF2600"/>
                </a:solidFill>
                <a:latin typeface="Helvetica"/>
                <a:ea typeface="Helvetica"/>
                <a:cs typeface="Helvetica"/>
                <a:sym typeface="Helvetica"/>
              </a:defRPr>
            </a:lvl1pPr>
          </a:lstStyle>
          <a:p>
            <a:pPr/>
            <a:r>
              <a:t>opens here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545" name="Shape 545"/>
          <p:cNvSpPr txBox="1"/>
          <p:nvPr/>
        </p:nvSpPr>
        <p:spPr>
          <a:xfrm>
            <a:off x="2833687" y="789068"/>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Code </a:t>
            </a:r>
          </a:p>
        </p:txBody>
      </p:sp>
      <p:grpSp>
        <p:nvGrpSpPr>
          <p:cNvPr id="551" name="Group 551"/>
          <p:cNvGrpSpPr/>
          <p:nvPr/>
        </p:nvGrpSpPr>
        <p:grpSpPr>
          <a:xfrm>
            <a:off x="6334738" y="4190108"/>
            <a:ext cx="8738191" cy="8804740"/>
            <a:chOff x="0" y="0"/>
            <a:chExt cx="8738189" cy="8804739"/>
          </a:xfrm>
        </p:grpSpPr>
        <p:pic>
          <p:nvPicPr>
            <p:cNvPr id="546"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549" name="Group 549"/>
            <p:cNvGrpSpPr/>
            <p:nvPr/>
          </p:nvGrpSpPr>
          <p:grpSpPr>
            <a:xfrm>
              <a:off x="7908500" y="3852197"/>
              <a:ext cx="482833" cy="274834"/>
              <a:chOff x="0" y="0"/>
              <a:chExt cx="482831" cy="274833"/>
            </a:xfrm>
          </p:grpSpPr>
          <p:sp>
            <p:nvSpPr>
              <p:cNvPr id="547" name="Shape 547"/>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8" name="Shape 548"/>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50" name="Shape 550"/>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52" name="Shape 552"/>
          <p:cNvSpPr/>
          <p:nvPr/>
        </p:nvSpPr>
        <p:spPr>
          <a:xfrm>
            <a:off x="13413489" y="8881278"/>
            <a:ext cx="7342586" cy="3946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74" y="8739"/>
                </a:lnTo>
                <a:lnTo>
                  <a:pt x="5774" y="20457"/>
                </a:lnTo>
                <a:cubicBezTo>
                  <a:pt x="5774" y="21088"/>
                  <a:pt x="6049" y="21600"/>
                  <a:pt x="6389" y="21600"/>
                </a:cubicBezTo>
                <a:lnTo>
                  <a:pt x="20985" y="21600"/>
                </a:lnTo>
                <a:cubicBezTo>
                  <a:pt x="21324" y="21600"/>
                  <a:pt x="21600" y="21088"/>
                  <a:pt x="21600" y="20457"/>
                </a:cubicBezTo>
                <a:lnTo>
                  <a:pt x="21600" y="8342"/>
                </a:lnTo>
                <a:cubicBezTo>
                  <a:pt x="21600" y="7711"/>
                  <a:pt x="21324" y="7199"/>
                  <a:pt x="20985" y="7199"/>
                </a:cubicBezTo>
                <a:lnTo>
                  <a:pt x="6441" y="7199"/>
                </a:lnTo>
                <a:lnTo>
                  <a:pt x="0" y="0"/>
                </a:lnTo>
                <a:close/>
              </a:path>
            </a:pathLst>
          </a:custGeom>
          <a:solidFill>
            <a:srgbClr val="407AAA"/>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Code chunks surrounded by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557" name="Shape 557"/>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Code chunks</a:t>
            </a:r>
          </a:p>
        </p:txBody>
      </p:sp>
      <p:sp>
        <p:nvSpPr>
          <p:cNvPr id="558" name="Shape 558"/>
          <p:cNvSpPr txBox="1"/>
          <p:nvPr/>
        </p:nvSpPr>
        <p:spPr>
          <a:xfrm>
            <a:off x="5451509" y="3868860"/>
            <a:ext cx="13053185" cy="118150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spcBef>
                <a:spcPts val="2000"/>
              </a:spcBef>
              <a:defRPr sz="7000">
                <a:latin typeface="Helvetica"/>
                <a:ea typeface="Helvetica"/>
                <a:cs typeface="Helvetica"/>
                <a:sym typeface="Helvetica"/>
              </a:defRPr>
            </a:pPr>
            <a:r>
              <a:t>Insert a chunk of R code with </a:t>
            </a:r>
          </a:p>
          <a:p>
            <a:pPr algn="l">
              <a:defRPr sz="5000">
                <a:latin typeface="Monaco"/>
                <a:ea typeface="Monaco"/>
                <a:cs typeface="Monaco"/>
                <a:sym typeface="Monaco"/>
              </a:defRPr>
            </a:pPr>
          </a:p>
          <a:p>
            <a:pPr algn="l">
              <a:defRPr sz="5000">
                <a:latin typeface="Monaco"/>
                <a:ea typeface="Monaco"/>
                <a:cs typeface="Monaco"/>
                <a:sym typeface="Monaco"/>
              </a:defRPr>
            </a:pPr>
          </a:p>
          <a:p>
            <a:pPr algn="l">
              <a:defRPr sz="5000">
                <a:latin typeface="Monaco"/>
                <a:ea typeface="Monaco"/>
                <a:cs typeface="Monaco"/>
                <a:sym typeface="Monaco"/>
              </a:defRPr>
            </a:pPr>
          </a:p>
          <a:p>
            <a:pPr algn="l">
              <a:defRPr sz="5000">
                <a:latin typeface="Monaco"/>
                <a:ea typeface="Monaco"/>
                <a:cs typeface="Monaco"/>
                <a:sym typeface="Monaco"/>
              </a:defRPr>
            </a:pPr>
          </a:p>
          <a:p>
            <a:pPr algn="l">
              <a:defRPr>
                <a:latin typeface="+mn-lt"/>
                <a:ea typeface="+mn-ea"/>
                <a:cs typeface="+mn-cs"/>
                <a:sym typeface="Helvetica Neue"/>
              </a:defRPr>
            </a:pPr>
            <a:r>
              <a:rPr sz="6000">
                <a:latin typeface="Helvetica"/>
                <a:ea typeface="Helvetica"/>
                <a:cs typeface="Helvetica"/>
                <a:sym typeface="Helvetica"/>
              </a:rPr>
              <a:t>When you render the report, R Markdown will run the code and include its results. R Markdown will also remove the</a:t>
            </a:r>
            <a:r>
              <a:t> </a:t>
            </a:r>
            <a:r>
              <a:rPr sz="5000">
                <a:latin typeface="Monaco"/>
                <a:ea typeface="Monaco"/>
                <a:cs typeface="Monaco"/>
                <a:sym typeface="Monaco"/>
              </a:rPr>
              <a:t>```{r}</a:t>
            </a:r>
            <a:r>
              <a:rPr>
                <a:latin typeface="Monaco"/>
                <a:ea typeface="Monaco"/>
                <a:cs typeface="Monaco"/>
                <a:sym typeface="Monaco"/>
              </a:rPr>
              <a:t> </a:t>
            </a:r>
            <a:r>
              <a:rPr sz="6000">
                <a:latin typeface="Helvetica"/>
                <a:ea typeface="Helvetica"/>
                <a:cs typeface="Helvetica"/>
                <a:sym typeface="Helvetica"/>
              </a:rPr>
              <a:t>and</a:t>
            </a:r>
            <a:r>
              <a:t> </a:t>
            </a:r>
            <a:r>
              <a:rPr sz="5000">
                <a:latin typeface="Monaco"/>
                <a:ea typeface="Monaco"/>
                <a:cs typeface="Monaco"/>
                <a:sym typeface="Monaco"/>
              </a:rPr>
              <a:t>```</a:t>
            </a:r>
            <a:r>
              <a:rPr sz="6000">
                <a:latin typeface="Helvetica"/>
                <a:ea typeface="Helvetica"/>
                <a:cs typeface="Helvetica"/>
                <a:sym typeface="Helvetica"/>
              </a:rPr>
              <a:t>.</a:t>
            </a:r>
          </a:p>
        </p:txBody>
      </p:sp>
      <p:sp>
        <p:nvSpPr>
          <p:cNvPr id="559" name="Shape 559"/>
          <p:cNvSpPr/>
          <p:nvPr/>
        </p:nvSpPr>
        <p:spPr>
          <a:xfrm>
            <a:off x="5464752" y="5417827"/>
            <a:ext cx="12770535" cy="3180800"/>
          </a:xfrm>
          <a:prstGeom prst="rect">
            <a:avLst/>
          </a:prstGeom>
          <a:solidFill>
            <a:srgbClr val="DCDEE0"/>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0" name="Shape 560"/>
          <p:cNvSpPr/>
          <p:nvPr/>
        </p:nvSpPr>
        <p:spPr>
          <a:xfrm>
            <a:off x="5729504" y="5186304"/>
            <a:ext cx="12770535" cy="3094440"/>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1" name="Shape 561"/>
          <p:cNvSpPr txBox="1"/>
          <p:nvPr/>
        </p:nvSpPr>
        <p:spPr>
          <a:xfrm>
            <a:off x="5972128" y="5487316"/>
            <a:ext cx="10114020" cy="29059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defRPr sz="5000">
                <a:latin typeface="Monaco"/>
                <a:ea typeface="Monaco"/>
                <a:cs typeface="Monaco"/>
                <a:sym typeface="Monaco"/>
              </a:defRPr>
            </a:pPr>
            <a:r>
              <a:t>```{r}</a:t>
            </a:r>
          </a:p>
          <a:p>
            <a:pPr algn="l">
              <a:defRPr sz="5000">
                <a:latin typeface="Monaco"/>
                <a:ea typeface="Monaco"/>
                <a:cs typeface="Monaco"/>
                <a:sym typeface="Monaco"/>
              </a:defRPr>
            </a:pPr>
            <a:r>
              <a:t># some code</a:t>
            </a:r>
          </a:p>
          <a:p>
            <a:pPr algn="l">
              <a:defRPr sz="5000">
                <a:latin typeface="Monaco"/>
                <a:ea typeface="Monaco"/>
                <a:cs typeface="Monaco"/>
                <a:sym typeface="Monaco"/>
              </a:defRPr>
            </a:pPr>
            <a:r>
              <a:t>```</a:t>
            </a:r>
          </a:p>
        </p:txBody>
      </p:sp>
      <p:pic>
        <p:nvPicPr>
          <p:cNvPr id="56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63" name="Shape 56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txBox="1"/>
          <p:nvPr/>
        </p:nvSpPr>
        <p:spPr>
          <a:xfrm>
            <a:off x="16380107" y="11052631"/>
            <a:ext cx="2313793" cy="14495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900">
                <a:latin typeface="Helvetica"/>
                <a:ea typeface="Helvetica"/>
                <a:cs typeface="Helvetica"/>
                <a:sym typeface="Helvetica"/>
              </a:defRPr>
            </a:lvl1pPr>
          </a:lstStyle>
          <a:p>
            <a:pPr/>
            <a:r>
              <a:t>(PC)</a:t>
            </a:r>
          </a:p>
        </p:txBody>
      </p:sp>
      <p:sp>
        <p:nvSpPr>
          <p:cNvPr id="568" name="Shape 568"/>
          <p:cNvSpPr txBox="1"/>
          <p:nvPr/>
        </p:nvSpPr>
        <p:spPr>
          <a:xfrm>
            <a:off x="16238467" y="9284949"/>
            <a:ext cx="2597074" cy="14495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900">
                <a:latin typeface="Helvetica"/>
                <a:ea typeface="Helvetica"/>
                <a:cs typeface="Helvetica"/>
                <a:sym typeface="Helvetica"/>
              </a:defRPr>
            </a:lvl1pPr>
          </a:lstStyle>
          <a:p>
            <a:pPr/>
            <a:r>
              <a:t>(Mac)</a:t>
            </a:r>
          </a:p>
        </p:txBody>
      </p:sp>
      <p:sp>
        <p:nvSpPr>
          <p:cNvPr id="569" name="Shape 56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570" name="Shape 570"/>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Code chunks</a:t>
            </a:r>
          </a:p>
        </p:txBody>
      </p:sp>
      <p:grpSp>
        <p:nvGrpSpPr>
          <p:cNvPr id="582" name="Group 582"/>
          <p:cNvGrpSpPr/>
          <p:nvPr/>
        </p:nvGrpSpPr>
        <p:grpSpPr>
          <a:xfrm>
            <a:off x="5448514" y="11053785"/>
            <a:ext cx="10284536" cy="1572884"/>
            <a:chOff x="0" y="0"/>
            <a:chExt cx="10284535" cy="1572882"/>
          </a:xfrm>
        </p:grpSpPr>
        <p:grpSp>
          <p:nvGrpSpPr>
            <p:cNvPr id="573" name="Group 573"/>
            <p:cNvGrpSpPr/>
            <p:nvPr/>
          </p:nvGrpSpPr>
          <p:grpSpPr>
            <a:xfrm>
              <a:off x="4255408" y="0"/>
              <a:ext cx="3146211" cy="1572883"/>
              <a:chOff x="0" y="0"/>
              <a:chExt cx="3146210" cy="1572882"/>
            </a:xfrm>
          </p:grpSpPr>
          <p:sp>
            <p:nvSpPr>
              <p:cNvPr id="571" name="Shape 571"/>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2" name="Shape 572"/>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Alt</a:t>
                </a:r>
              </a:p>
            </p:txBody>
          </p:sp>
        </p:grpSp>
        <p:grpSp>
          <p:nvGrpSpPr>
            <p:cNvPr id="576" name="Group 576"/>
            <p:cNvGrpSpPr/>
            <p:nvPr/>
          </p:nvGrpSpPr>
          <p:grpSpPr>
            <a:xfrm>
              <a:off x="0" y="0"/>
              <a:ext cx="3146211" cy="1572883"/>
              <a:chOff x="0" y="0"/>
              <a:chExt cx="3146210" cy="1572882"/>
            </a:xfrm>
          </p:grpSpPr>
          <p:sp>
            <p:nvSpPr>
              <p:cNvPr id="574" name="Shape 574"/>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5" name="Shape 575"/>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Ctrl</a:t>
                </a:r>
              </a:p>
            </p:txBody>
          </p:sp>
        </p:grpSp>
        <p:grpSp>
          <p:nvGrpSpPr>
            <p:cNvPr id="579" name="Group 579"/>
            <p:cNvGrpSpPr/>
            <p:nvPr/>
          </p:nvGrpSpPr>
          <p:grpSpPr>
            <a:xfrm>
              <a:off x="8433707" y="0"/>
              <a:ext cx="1850829" cy="1572883"/>
              <a:chOff x="0" y="0"/>
              <a:chExt cx="1850827" cy="1572882"/>
            </a:xfrm>
          </p:grpSpPr>
          <p:sp>
            <p:nvSpPr>
              <p:cNvPr id="577" name="Shape 577"/>
              <p:cNvSpPr/>
              <p:nvPr/>
            </p:nvSpPr>
            <p:spPr>
              <a:xfrm>
                <a:off x="0" y="0"/>
                <a:ext cx="1850828"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8" name="Shape 578"/>
              <p:cNvSpPr/>
              <p:nvPr/>
            </p:nvSpPr>
            <p:spPr>
              <a:xfrm>
                <a:off x="47302" y="0"/>
                <a:ext cx="1742815"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i</a:t>
                </a:r>
              </a:p>
            </p:txBody>
          </p:sp>
        </p:grpSp>
        <p:sp>
          <p:nvSpPr>
            <p:cNvPr id="580" name="Shape 580"/>
            <p:cNvSpPr txBox="1"/>
            <p:nvPr/>
          </p:nvSpPr>
          <p:spPr>
            <a:xfrm>
              <a:off x="3364555" y="70760"/>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sp>
          <p:nvSpPr>
            <p:cNvPr id="581" name="Shape 581"/>
            <p:cNvSpPr txBox="1"/>
            <p:nvPr/>
          </p:nvSpPr>
          <p:spPr>
            <a:xfrm>
              <a:off x="7542855" y="70760"/>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grpSp>
      <p:grpSp>
        <p:nvGrpSpPr>
          <p:cNvPr id="594" name="Group 594"/>
          <p:cNvGrpSpPr/>
          <p:nvPr/>
        </p:nvGrpSpPr>
        <p:grpSpPr>
          <a:xfrm>
            <a:off x="5448514" y="9076803"/>
            <a:ext cx="10284536" cy="1593410"/>
            <a:chOff x="0" y="0"/>
            <a:chExt cx="10284535" cy="1593409"/>
          </a:xfrm>
        </p:grpSpPr>
        <p:grpSp>
          <p:nvGrpSpPr>
            <p:cNvPr id="585" name="Group 585"/>
            <p:cNvGrpSpPr/>
            <p:nvPr/>
          </p:nvGrpSpPr>
          <p:grpSpPr>
            <a:xfrm>
              <a:off x="4255408" y="0"/>
              <a:ext cx="3146211" cy="1572883"/>
              <a:chOff x="0" y="0"/>
              <a:chExt cx="3146210" cy="1572882"/>
            </a:xfrm>
          </p:grpSpPr>
          <p:sp>
            <p:nvSpPr>
              <p:cNvPr id="583" name="Shape 583"/>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4" name="Shape 584"/>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Opt</a:t>
                </a:r>
              </a:p>
            </p:txBody>
          </p:sp>
        </p:grpSp>
        <p:grpSp>
          <p:nvGrpSpPr>
            <p:cNvPr id="588" name="Group 588"/>
            <p:cNvGrpSpPr/>
            <p:nvPr/>
          </p:nvGrpSpPr>
          <p:grpSpPr>
            <a:xfrm>
              <a:off x="0" y="20526"/>
              <a:ext cx="3146211" cy="1572884"/>
              <a:chOff x="0" y="0"/>
              <a:chExt cx="3146210" cy="1572882"/>
            </a:xfrm>
          </p:grpSpPr>
          <p:sp>
            <p:nvSpPr>
              <p:cNvPr id="586" name="Shape 586"/>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7" name="Shape 587"/>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a:t>
                </a:r>
              </a:p>
            </p:txBody>
          </p:sp>
        </p:grpSp>
        <p:grpSp>
          <p:nvGrpSpPr>
            <p:cNvPr id="591" name="Group 591"/>
            <p:cNvGrpSpPr/>
            <p:nvPr/>
          </p:nvGrpSpPr>
          <p:grpSpPr>
            <a:xfrm>
              <a:off x="8433707" y="20526"/>
              <a:ext cx="1850829" cy="1572884"/>
              <a:chOff x="0" y="0"/>
              <a:chExt cx="1850827" cy="1572882"/>
            </a:xfrm>
          </p:grpSpPr>
          <p:sp>
            <p:nvSpPr>
              <p:cNvPr id="589" name="Shape 589"/>
              <p:cNvSpPr/>
              <p:nvPr/>
            </p:nvSpPr>
            <p:spPr>
              <a:xfrm>
                <a:off x="0" y="0"/>
                <a:ext cx="1850828"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0" name="Shape 590"/>
              <p:cNvSpPr/>
              <p:nvPr/>
            </p:nvSpPr>
            <p:spPr>
              <a:xfrm>
                <a:off x="47302" y="0"/>
                <a:ext cx="1742815"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i</a:t>
                </a:r>
              </a:p>
            </p:txBody>
          </p:sp>
        </p:grpSp>
        <p:sp>
          <p:nvSpPr>
            <p:cNvPr id="592" name="Shape 592"/>
            <p:cNvSpPr txBox="1"/>
            <p:nvPr/>
          </p:nvSpPr>
          <p:spPr>
            <a:xfrm>
              <a:off x="3364555" y="170206"/>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sp>
          <p:nvSpPr>
            <p:cNvPr id="593" name="Shape 593"/>
            <p:cNvSpPr txBox="1"/>
            <p:nvPr/>
          </p:nvSpPr>
          <p:spPr>
            <a:xfrm>
              <a:off x="7542855" y="170206"/>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grpSp>
      <p:sp>
        <p:nvSpPr>
          <p:cNvPr id="595" name="Shape 595"/>
          <p:cNvSpPr txBox="1"/>
          <p:nvPr/>
        </p:nvSpPr>
        <p:spPr>
          <a:xfrm>
            <a:off x="5451509" y="3868860"/>
            <a:ext cx="13053185" cy="15934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algn="l">
              <a:defRPr sz="7000">
                <a:latin typeface="Helvetica"/>
                <a:ea typeface="Helvetica"/>
                <a:cs typeface="Helvetica"/>
                <a:sym typeface="Helvetica"/>
              </a:defRPr>
            </a:lvl1pPr>
          </a:lstStyle>
          <a:p>
            <a:pPr/>
            <a:r>
              <a:t>Insert a chunk of R code with</a:t>
            </a:r>
          </a:p>
        </p:txBody>
      </p:sp>
      <p:sp>
        <p:nvSpPr>
          <p:cNvPr id="596" name="Shape 596"/>
          <p:cNvSpPr/>
          <p:nvPr/>
        </p:nvSpPr>
        <p:spPr>
          <a:xfrm>
            <a:off x="5464752" y="5417827"/>
            <a:ext cx="12770535" cy="3180800"/>
          </a:xfrm>
          <a:prstGeom prst="rect">
            <a:avLst/>
          </a:prstGeom>
          <a:solidFill>
            <a:srgbClr val="DCDEE0"/>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7" name="Shape 597"/>
          <p:cNvSpPr/>
          <p:nvPr/>
        </p:nvSpPr>
        <p:spPr>
          <a:xfrm>
            <a:off x="5729504" y="5186304"/>
            <a:ext cx="12770535" cy="3094440"/>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8" name="Shape 598"/>
          <p:cNvSpPr txBox="1"/>
          <p:nvPr/>
        </p:nvSpPr>
        <p:spPr>
          <a:xfrm>
            <a:off x="5972128" y="5487316"/>
            <a:ext cx="10114020" cy="29059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defRPr sz="5000">
                <a:latin typeface="Monaco"/>
                <a:ea typeface="Monaco"/>
                <a:cs typeface="Monaco"/>
                <a:sym typeface="Monaco"/>
              </a:defRPr>
            </a:pPr>
            <a:r>
              <a:t>```{r}</a:t>
            </a:r>
          </a:p>
          <a:p>
            <a:pPr algn="l">
              <a:defRPr sz="5000">
                <a:latin typeface="Monaco"/>
                <a:ea typeface="Monaco"/>
                <a:cs typeface="Monaco"/>
                <a:sym typeface="Monaco"/>
              </a:defRPr>
            </a:pPr>
            <a:r>
              <a:t># some code</a:t>
            </a:r>
          </a:p>
          <a:p>
            <a:pPr algn="l">
              <a:defRPr sz="5000">
                <a:latin typeface="Monaco"/>
                <a:ea typeface="Monaco"/>
                <a:cs typeface="Monaco"/>
                <a:sym typeface="Monaco"/>
              </a:defRPr>
            </a:pPr>
            <a:r>
              <a:t>```</a:t>
            </a:r>
          </a:p>
        </p:txBody>
      </p:sp>
      <p:pic>
        <p:nvPicPr>
          <p:cNvPr id="59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hape 60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0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05" name="Shape 605"/>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6" name="Shape 606"/>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7" name="Shape 607"/>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8" name="Shape 608"/>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9" name="Shape 609"/>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10" name="Shape 610"/>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chunk options</a:t>
            </a:r>
          </a:p>
        </p:txBody>
      </p:sp>
      <p:sp>
        <p:nvSpPr>
          <p:cNvPr id="611" name="Shape 611"/>
          <p:cNvSpPr txBox="1"/>
          <p:nvPr/>
        </p:nvSpPr>
        <p:spPr>
          <a:xfrm>
            <a:off x="5510516" y="3465145"/>
            <a:ext cx="1336296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By default, R Markdown includes both the code and its results</a:t>
            </a:r>
          </a:p>
        </p:txBody>
      </p:sp>
      <p:pic>
        <p:nvPicPr>
          <p:cNvPr id="612" name="Screen Shot 2014-06-29 at 9.58.21 PM.png"/>
          <p:cNvPicPr>
            <a:picLocks noChangeAspect="1"/>
          </p:cNvPicPr>
          <p:nvPr/>
        </p:nvPicPr>
        <p:blipFill>
          <a:blip r:embed="rId5">
            <a:extLst/>
          </a:blip>
          <a:srcRect l="2506" t="1538" r="7076" b="0"/>
          <a:stretch>
            <a:fillRect/>
          </a:stretch>
        </p:blipFill>
        <p:spPr>
          <a:xfrm>
            <a:off x="13443943" y="6144682"/>
            <a:ext cx="5280600" cy="5051008"/>
          </a:xfrm>
          <a:prstGeom prst="rect">
            <a:avLst/>
          </a:prstGeom>
          <a:ln w="12700">
            <a:miter lim="400000"/>
          </a:ln>
        </p:spPr>
      </p:pic>
      <p:sp>
        <p:nvSpPr>
          <p:cNvPr id="613" name="Shape 613"/>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sp>
        <p:nvSpPr>
          <p:cNvPr id="614" name="Shape 61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78AAD6"/>
            </a:gs>
            <a:gs pos="51575">
              <a:srgbClr val="78AAD6"/>
            </a:gs>
            <a:gs pos="100000">
              <a:srgbClr val="5C92C0"/>
            </a:gs>
            <a:gs pos="100000">
              <a:srgbClr val="407AAA"/>
            </a:gs>
          </a:gsLst>
          <a:path path="circle">
            <a:fillToRect l="50000" t="50000" r="50000" b="50000"/>
          </a:path>
        </a:gradFill>
      </p:bgPr>
    </p:bg>
    <p:spTree>
      <p:nvGrpSpPr>
        <p:cNvPr id="1" name=""/>
        <p:cNvGrpSpPr/>
        <p:nvPr/>
      </p:nvGrpSpPr>
      <p:grpSpPr>
        <a:xfrm>
          <a:off x="0" y="0"/>
          <a:ext cx="0" cy="0"/>
          <a:chOff x="0" y="0"/>
          <a:chExt cx="0" cy="0"/>
        </a:xfrm>
      </p:grpSpPr>
      <p:sp>
        <p:nvSpPr>
          <p:cNvPr id="200" name="Shape 200"/>
          <p:cNvSpPr txBox="1"/>
          <p:nvPr>
            <p:ph type="title"/>
          </p:nvPr>
        </p:nvSpPr>
        <p:spPr>
          <a:xfrm>
            <a:off x="831199" y="3045866"/>
            <a:ext cx="22721602" cy="7624268"/>
          </a:xfrm>
          <a:prstGeom prst="rect">
            <a:avLst/>
          </a:prstGeom>
        </p:spPr>
        <p:txBody>
          <a:bodyPr/>
          <a:lstStyle>
            <a:lvl1pPr>
              <a:defRPr b="1" sz="20000"/>
            </a:lvl1pPr>
          </a:lstStyle>
          <a:p>
            <a:pPr/>
            <a:r>
              <a:t>R Markdown</a:t>
            </a:r>
          </a:p>
        </p:txBody>
      </p:sp>
      <p:pic>
        <p:nvPicPr>
          <p:cNvPr id="201" name="image2.png"/>
          <p:cNvPicPr>
            <a:picLocks noChangeAspect="1"/>
          </p:cNvPicPr>
          <p:nvPr/>
        </p:nvPicPr>
        <p:blipFill>
          <a:blip r:embed="rId3">
            <a:alphaModFix amt="5000"/>
            <a:extLst/>
          </a:blip>
          <a:stretch>
            <a:fillRect/>
          </a:stretch>
        </p:blipFill>
        <p:spPr>
          <a:xfrm>
            <a:off x="17445533" y="7107732"/>
            <a:ext cx="7624268" cy="762426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hape 61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1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20" name="Shape 620"/>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1" name="Shape 62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2" name="Shape 622"/>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 echo=FALSE}</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sp>
        <p:nvSpPr>
          <p:cNvPr id="623" name="Shape 623"/>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4" name="Shape 624"/>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5" name="Shape 625"/>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6" name="Shape 626"/>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echo</a:t>
            </a:r>
          </a:p>
        </p:txBody>
      </p:sp>
      <p:sp>
        <p:nvSpPr>
          <p:cNvPr id="627" name="Shape 627"/>
          <p:cNvSpPr txBox="1"/>
          <p:nvPr/>
        </p:nvSpPr>
        <p:spPr>
          <a:xfrm>
            <a:off x="5583662" y="3465145"/>
            <a:ext cx="13251442"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Add options in the brackets after r.  </a:t>
            </a:r>
          </a:p>
          <a:p>
            <a:pPr algn="l">
              <a:defRPr sz="6000">
                <a:latin typeface="Helvetica"/>
                <a:ea typeface="Helvetica"/>
                <a:cs typeface="Helvetica"/>
                <a:sym typeface="Helvetica"/>
              </a:defRPr>
            </a:pPr>
            <a:r>
              <a:rPr b="1">
                <a:solidFill>
                  <a:schemeClr val="accent1"/>
                </a:solidFill>
              </a:rPr>
              <a:t>echo = FALSE </a:t>
            </a:r>
            <a:r>
              <a:t>hides the code.</a:t>
            </a:r>
          </a:p>
        </p:txBody>
      </p:sp>
      <p:pic>
        <p:nvPicPr>
          <p:cNvPr id="628" name="Screen Shot 2014-06-19 at 4.33.25 PM.png"/>
          <p:cNvPicPr>
            <a:picLocks noChangeAspect="1"/>
          </p:cNvPicPr>
          <p:nvPr/>
        </p:nvPicPr>
        <p:blipFill>
          <a:blip r:embed="rId5">
            <a:extLst/>
          </a:blip>
          <a:srcRect l="0" t="0" r="3393" b="0"/>
          <a:stretch>
            <a:fillRect/>
          </a:stretch>
        </p:blipFill>
        <p:spPr>
          <a:xfrm>
            <a:off x="13357854" y="6092096"/>
            <a:ext cx="5427197" cy="3244090"/>
          </a:xfrm>
          <a:prstGeom prst="rect">
            <a:avLst/>
          </a:prstGeom>
          <a:ln w="12700">
            <a:miter lim="400000"/>
          </a:ln>
        </p:spPr>
      </p:pic>
      <p:sp>
        <p:nvSpPr>
          <p:cNvPr id="629" name="Shape 629"/>
          <p:cNvSpPr/>
          <p:nvPr/>
        </p:nvSpPr>
        <p:spPr>
          <a:xfrm rot="18900000">
            <a:off x="15717189" y="10200479"/>
            <a:ext cx="11380853" cy="2101019"/>
          </a:xfrm>
          <a:prstGeom prst="rect">
            <a:avLst/>
          </a:prstGeom>
          <a:solidFill>
            <a:srgbClr val="78AAD6"/>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b="1" sz="5900">
                <a:solidFill>
                  <a:srgbClr val="FFFFFF"/>
                </a:solidFill>
                <a:latin typeface="Helvetica"/>
                <a:ea typeface="Helvetica"/>
                <a:cs typeface="Helvetica"/>
                <a:sym typeface="Helvetica"/>
              </a:defRPr>
            </a:pPr>
            <a:r>
              <a:t>Very useful </a:t>
            </a:r>
          </a:p>
          <a:p>
            <a:pPr>
              <a:defRPr b="1" sz="5900">
                <a:solidFill>
                  <a:srgbClr val="FFFFFF"/>
                </a:solidFill>
                <a:latin typeface="Helvetica"/>
                <a:ea typeface="Helvetica"/>
                <a:cs typeface="Helvetica"/>
                <a:sym typeface="Helvetica"/>
              </a:defRPr>
            </a:pPr>
            <a:r>
              <a:t>for plots</a:t>
            </a:r>
          </a:p>
        </p:txBody>
      </p:sp>
      <p:sp>
        <p:nvSpPr>
          <p:cNvPr id="630" name="Shape 630"/>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36" name="Shape 636"/>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37" name="Shape 637"/>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38" name="Shape 638"/>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 eval=FALSE}</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sp>
        <p:nvSpPr>
          <p:cNvPr id="639" name="Shape 639"/>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0" name="Shape 640"/>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1" name="Shape 641"/>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2" name="Shape 642"/>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eval</a:t>
            </a:r>
          </a:p>
        </p:txBody>
      </p:sp>
      <p:sp>
        <p:nvSpPr>
          <p:cNvPr id="643" name="Shape 643"/>
          <p:cNvSpPr txBox="1"/>
          <p:nvPr/>
        </p:nvSpPr>
        <p:spPr>
          <a:xfrm>
            <a:off x="4514203" y="3526273"/>
            <a:ext cx="16156452"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b="1">
                <a:solidFill>
                  <a:schemeClr val="accent1"/>
                </a:solidFill>
              </a:rPr>
              <a:t>eval = FALSE</a:t>
            </a:r>
            <a:r>
              <a:t> prevents the code from being run. As a result, no results will be displayed with the code.</a:t>
            </a:r>
          </a:p>
        </p:txBody>
      </p:sp>
      <p:pic>
        <p:nvPicPr>
          <p:cNvPr id="644" name="Screen Shot 2014-06-19 at 4.27.57 PM.png"/>
          <p:cNvPicPr>
            <a:picLocks noChangeAspect="1"/>
          </p:cNvPicPr>
          <p:nvPr/>
        </p:nvPicPr>
        <p:blipFill>
          <a:blip r:embed="rId5">
            <a:extLst/>
          </a:blip>
          <a:srcRect l="0" t="0" r="0" b="39682"/>
          <a:stretch>
            <a:fillRect/>
          </a:stretch>
        </p:blipFill>
        <p:spPr>
          <a:xfrm>
            <a:off x="13481084" y="6126883"/>
            <a:ext cx="5180993" cy="2981919"/>
          </a:xfrm>
          <a:prstGeom prst="rect">
            <a:avLst/>
          </a:prstGeom>
          <a:ln w="12700">
            <a:miter lim="400000"/>
          </a:ln>
        </p:spPr>
      </p:pic>
      <p:sp>
        <p:nvSpPr>
          <p:cNvPr id="645" name="Shape 64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Shape 64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5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grpSp>
        <p:nvGrpSpPr>
          <p:cNvPr id="654" name="Group 654"/>
          <p:cNvGrpSpPr/>
          <p:nvPr/>
        </p:nvGrpSpPr>
        <p:grpSpPr>
          <a:xfrm>
            <a:off x="4934773" y="5718453"/>
            <a:ext cx="6832535" cy="7453053"/>
            <a:chOff x="0" y="0"/>
            <a:chExt cx="6832534" cy="7453052"/>
          </a:xfrm>
        </p:grpSpPr>
        <p:sp>
          <p:nvSpPr>
            <p:cNvPr id="651" name="Shape 651"/>
            <p:cNvSpPr/>
            <p:nvPr/>
          </p:nvSpPr>
          <p:spPr>
            <a:xfrm>
              <a:off x="0" y="214052"/>
              <a:ext cx="6584709" cy="7239001"/>
            </a:xfrm>
            <a:prstGeom prst="rect">
              <a:avLst/>
            </a:prstGeom>
            <a:solidFill>
              <a:srgbClr val="DCDEE0"/>
            </a:solidFill>
            <a:ln w="127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2" name="Shape 652"/>
            <p:cNvSpPr/>
            <p:nvPr/>
          </p:nvSpPr>
          <p:spPr>
            <a:xfrm>
              <a:off x="247825" y="0"/>
              <a:ext cx="6584710" cy="7239000"/>
            </a:xfrm>
            <a:prstGeom prst="rect">
              <a:avLst/>
            </a:prstGeom>
            <a:solidFill>
              <a:srgbClr val="F0F2F4"/>
            </a:solidFill>
            <a:ln w="254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3" name="Shape 653"/>
            <p:cNvSpPr txBox="1"/>
            <p:nvPr/>
          </p:nvSpPr>
          <p:spPr>
            <a:xfrm>
              <a:off x="393494" y="241007"/>
              <a:ext cx="6293372" cy="64372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 include=FALSE}</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grpSp>
      <p:sp>
        <p:nvSpPr>
          <p:cNvPr id="655" name="Shape 655"/>
          <p:cNvSpPr/>
          <p:nvPr/>
        </p:nvSpPr>
        <p:spPr>
          <a:xfrm>
            <a:off x="12173841"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6" name="Shape 656"/>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include</a:t>
            </a:r>
          </a:p>
        </p:txBody>
      </p:sp>
      <p:sp>
        <p:nvSpPr>
          <p:cNvPr id="657" name="Shape 657"/>
          <p:cNvSpPr txBox="1"/>
          <p:nvPr/>
        </p:nvSpPr>
        <p:spPr>
          <a:xfrm>
            <a:off x="3461652" y="3336597"/>
            <a:ext cx="17556800" cy="2069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b="1">
                <a:solidFill>
                  <a:schemeClr val="accent1"/>
                </a:solidFill>
              </a:rPr>
              <a:t>include = FALSE</a:t>
            </a:r>
            <a:r>
              <a:t> runs the code, but prevents both the code and the results from appearing (e.g. to setup).</a:t>
            </a:r>
          </a:p>
        </p:txBody>
      </p:sp>
      <p:grpSp>
        <p:nvGrpSpPr>
          <p:cNvPr id="661" name="Group 661"/>
          <p:cNvGrpSpPr/>
          <p:nvPr/>
        </p:nvGrpSpPr>
        <p:grpSpPr>
          <a:xfrm>
            <a:off x="13629048" y="5719854"/>
            <a:ext cx="5820179" cy="7451652"/>
            <a:chOff x="0" y="0"/>
            <a:chExt cx="5820177" cy="7451650"/>
          </a:xfrm>
        </p:grpSpPr>
        <p:sp>
          <p:nvSpPr>
            <p:cNvPr id="658" name="Shape 658"/>
            <p:cNvSpPr/>
            <p:nvPr/>
          </p:nvSpPr>
          <p:spPr>
            <a:xfrm>
              <a:off x="0" y="212650"/>
              <a:ext cx="5588000" cy="7239001"/>
            </a:xfrm>
            <a:prstGeom prst="rect">
              <a:avLst/>
            </a:prstGeom>
            <a:solidFill>
              <a:srgbClr val="DCDEE0"/>
            </a:solidFill>
            <a:ln w="127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9" name="Shape 659"/>
            <p:cNvSpPr/>
            <p:nvPr/>
          </p:nvSpPr>
          <p:spPr>
            <a:xfrm>
              <a:off x="227676" y="0"/>
              <a:ext cx="5592502" cy="7236196"/>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660" name="Screen Shot 2014-06-19 at 4.27.57 PM.png"/>
            <p:cNvPicPr>
              <a:picLocks noChangeAspect="1"/>
            </p:cNvPicPr>
            <p:nvPr/>
          </p:nvPicPr>
          <p:blipFill>
            <a:blip r:embed="rId5">
              <a:extLst/>
            </a:blip>
            <a:srcRect l="0" t="0" r="0" b="82737"/>
            <a:stretch>
              <a:fillRect/>
            </a:stretch>
          </p:blipFill>
          <p:spPr>
            <a:xfrm>
              <a:off x="420823" y="407028"/>
              <a:ext cx="5180994" cy="853407"/>
            </a:xfrm>
            <a:prstGeom prst="rect">
              <a:avLst/>
            </a:prstGeom>
            <a:ln w="12700" cap="flat">
              <a:noFill/>
              <a:miter lim="400000"/>
            </a:ln>
            <a:effectLst/>
          </p:spPr>
        </p:pic>
      </p:grpSp>
      <p:sp>
        <p:nvSpPr>
          <p:cNvPr id="662" name="Shape 66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67"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68" name="Shape 668"/>
          <p:cNvSpPr txBox="1"/>
          <p:nvPr/>
        </p:nvSpPr>
        <p:spPr>
          <a:xfrm>
            <a:off x="5170658" y="1541488"/>
            <a:ext cx="14042684"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fig.height, fig.width</a:t>
            </a:r>
          </a:p>
        </p:txBody>
      </p:sp>
      <p:sp>
        <p:nvSpPr>
          <p:cNvPr id="669" name="Shape 669"/>
          <p:cNvSpPr/>
          <p:nvPr/>
        </p:nvSpPr>
        <p:spPr>
          <a:xfrm>
            <a:off x="17424108" y="6461446"/>
            <a:ext cx="4943230"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0" name="Shape 670"/>
          <p:cNvSpPr/>
          <p:nvPr/>
        </p:nvSpPr>
        <p:spPr>
          <a:xfrm>
            <a:off x="17651786" y="6247394"/>
            <a:ext cx="4943230" cy="6346490"/>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1" name="Shape 671"/>
          <p:cNvSpPr/>
          <p:nvPr/>
        </p:nvSpPr>
        <p:spPr>
          <a:xfrm>
            <a:off x="1808888" y="6351245"/>
            <a:ext cx="13525802"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2" name="Shape 672"/>
          <p:cNvSpPr/>
          <p:nvPr/>
        </p:nvSpPr>
        <p:spPr>
          <a:xfrm>
            <a:off x="2036565" y="6137193"/>
            <a:ext cx="13525801" cy="6346490"/>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66674">
              <a:spcBef>
                <a:spcPts val="1400"/>
              </a:spcBef>
              <a:defRPr sz="3880">
                <a:latin typeface="Monaco"/>
                <a:ea typeface="Monaco"/>
                <a:cs typeface="Monaco"/>
                <a:sym typeface="Monaco"/>
              </a:defRPr>
            </a:pPr>
            <a:r>
              <a:t>Here’s a plot</a:t>
            </a:r>
          </a:p>
          <a:p>
            <a:pPr algn="l" defTabSz="566674">
              <a:spcBef>
                <a:spcPts val="1400"/>
              </a:spcBef>
              <a:defRPr sz="3880">
                <a:latin typeface="Monaco"/>
                <a:ea typeface="Monaco"/>
                <a:cs typeface="Monaco"/>
                <a:sym typeface="Monaco"/>
              </a:defRPr>
            </a:pPr>
            <a:r>
              <a:t>```{r echo=FALSE, fig.width=3, fig.height=5}</a:t>
            </a:r>
          </a:p>
          <a:p>
            <a:pPr algn="l" defTabSz="566674">
              <a:spcBef>
                <a:spcPts val="1400"/>
              </a:spcBef>
              <a:defRPr sz="3880">
                <a:latin typeface="Monaco"/>
                <a:ea typeface="Monaco"/>
                <a:cs typeface="Monaco"/>
                <a:sym typeface="Monaco"/>
              </a:defRPr>
            </a:pPr>
            <a:r>
              <a:t>hist(iris[[2]])</a:t>
            </a:r>
          </a:p>
          <a:p>
            <a:pPr algn="l" defTabSz="566674">
              <a:spcBef>
                <a:spcPts val="1400"/>
              </a:spcBef>
              <a:defRPr sz="3880">
                <a:latin typeface="Monaco"/>
                <a:ea typeface="Monaco"/>
                <a:cs typeface="Monaco"/>
                <a:sym typeface="Monaco"/>
              </a:defRPr>
            </a:pPr>
            <a:r>
              <a:t>```</a:t>
            </a:r>
          </a:p>
        </p:txBody>
      </p:sp>
      <p:pic>
        <p:nvPicPr>
          <p:cNvPr id="674" name="Screen Shot 2014-06-19 at 4.35.09 PM.png"/>
          <p:cNvPicPr>
            <a:picLocks noChangeAspect="1"/>
          </p:cNvPicPr>
          <p:nvPr/>
        </p:nvPicPr>
        <p:blipFill>
          <a:blip r:embed="rId5">
            <a:extLst/>
          </a:blip>
          <a:stretch>
            <a:fillRect/>
          </a:stretch>
        </p:blipFill>
        <p:spPr>
          <a:xfrm>
            <a:off x="17798736" y="6409209"/>
            <a:ext cx="4733176" cy="4389639"/>
          </a:xfrm>
          <a:prstGeom prst="rect">
            <a:avLst/>
          </a:prstGeom>
          <a:ln w="12700">
            <a:miter lim="400000"/>
          </a:ln>
        </p:spPr>
      </p:pic>
      <p:sp>
        <p:nvSpPr>
          <p:cNvPr id="675" name="Shape 675"/>
          <p:cNvSpPr/>
          <p:nvPr/>
        </p:nvSpPr>
        <p:spPr>
          <a:xfrm>
            <a:off x="17846206" y="7380724"/>
            <a:ext cx="4470703" cy="3166988"/>
          </a:xfrm>
          <a:prstGeom prst="rect">
            <a:avLst/>
          </a:prstGeom>
          <a:solidFill>
            <a:srgbClr val="FFFFFF"/>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676" name="Screen Shot 2014-06-19 at 4.47.37 PM.png"/>
          <p:cNvPicPr>
            <a:picLocks noChangeAspect="1"/>
          </p:cNvPicPr>
          <p:nvPr/>
        </p:nvPicPr>
        <p:blipFill>
          <a:blip r:embed="rId6">
            <a:extLst/>
          </a:blip>
          <a:stretch>
            <a:fillRect/>
          </a:stretch>
        </p:blipFill>
        <p:spPr>
          <a:xfrm>
            <a:off x="18502836" y="7400120"/>
            <a:ext cx="2986134" cy="4847057"/>
          </a:xfrm>
          <a:prstGeom prst="rect">
            <a:avLst/>
          </a:prstGeom>
          <a:ln w="12700">
            <a:miter lim="400000"/>
          </a:ln>
        </p:spPr>
      </p:pic>
      <p:sp>
        <p:nvSpPr>
          <p:cNvPr id="677" name="Shape 677"/>
          <p:cNvSpPr txBox="1"/>
          <p:nvPr/>
        </p:nvSpPr>
        <p:spPr>
          <a:xfrm>
            <a:off x="2132960" y="3734369"/>
            <a:ext cx="20144334"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Specify the dimension of plots (in inches) with fig.width and fig.height. Separate multiple arguments with commas.</a:t>
            </a:r>
          </a:p>
        </p:txBody>
      </p:sp>
      <p:sp>
        <p:nvSpPr>
          <p:cNvPr id="678" name="Shape 678"/>
          <p:cNvSpPr/>
          <p:nvPr/>
        </p:nvSpPr>
        <p:spPr>
          <a:xfrm>
            <a:off x="15876030" y="8036112"/>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txBox="1"/>
          <p:nvPr>
            <p:ph type="title" idx="4294967295"/>
          </p:nvPr>
        </p:nvSpPr>
        <p:spPr>
          <a:xfrm>
            <a:off x="4833937" y="-100013"/>
            <a:ext cx="14716126" cy="3429001"/>
          </a:xfrm>
          <a:prstGeom prst="rect">
            <a:avLst/>
          </a:prstGeom>
        </p:spPr>
        <p:txBody>
          <a:bodyPr lIns="71437" tIns="71437" rIns="71437" bIns="71437"/>
          <a:lstStyle>
            <a:lvl1pPr algn="ctr" defTabSz="584200">
              <a:defRPr cap="none" sz="11800">
                <a:solidFill>
                  <a:srgbClr val="005493"/>
                </a:solidFill>
              </a:defRPr>
            </a:lvl1pPr>
          </a:lstStyle>
          <a:p>
            <a:pPr/>
            <a:r>
              <a:t>Pop Quiz</a:t>
            </a:r>
          </a:p>
        </p:txBody>
      </p:sp>
      <p:sp>
        <p:nvSpPr>
          <p:cNvPr id="684" name="Shape 684"/>
          <p:cNvSpPr txBox="1"/>
          <p:nvPr>
            <p:ph type="body" sz="quarter" idx="4294967295"/>
          </p:nvPr>
        </p:nvSpPr>
        <p:spPr>
          <a:xfrm>
            <a:off x="4833937" y="4207531"/>
            <a:ext cx="12653639" cy="3173209"/>
          </a:xfrm>
          <a:prstGeom prst="rect">
            <a:avLst/>
          </a:prstGeom>
        </p:spPr>
        <p:txBody>
          <a:bodyPr lIns="71437" tIns="71437" rIns="71437" bIns="71437" anchor="t"/>
          <a:lstStyle/>
          <a:p>
            <a:pPr marL="0" indent="0" defTabSz="531622">
              <a:spcBef>
                <a:spcPts val="0"/>
              </a:spcBef>
              <a:buSzTx/>
              <a:buNone/>
              <a:defRPr sz="6825">
                <a:solidFill>
                  <a:srgbClr val="005493"/>
                </a:solidFill>
              </a:defRPr>
            </a:pPr>
            <a:r>
              <a:t>Do you notice the </a:t>
            </a:r>
            <a:r>
              <a:rPr b="1"/>
              <a:t>TODOs</a:t>
            </a:r>
            <a:r>
              <a:t> in </a:t>
            </a:r>
          </a:p>
          <a:p>
            <a:pPr marL="0" indent="0" defTabSz="531622">
              <a:spcBef>
                <a:spcPts val="0"/>
              </a:spcBef>
              <a:buSzTx/>
              <a:buNone/>
              <a:defRPr sz="6825">
                <a:solidFill>
                  <a:srgbClr val="005493"/>
                </a:solidFill>
              </a:defRPr>
            </a:pPr>
            <a:r>
              <a:t>05-RMarkdown-Exercises.Rmd?</a:t>
            </a:r>
          </a:p>
        </p:txBody>
      </p:sp>
      <p:sp>
        <p:nvSpPr>
          <p:cNvPr id="685" name="Shape 68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
        <p:nvSpPr>
          <p:cNvPr id="686" name="Shape 686"/>
          <p:cNvSpPr txBox="1"/>
          <p:nvPr/>
        </p:nvSpPr>
        <p:spPr>
          <a:xfrm>
            <a:off x="4833937" y="7707695"/>
            <a:ext cx="14716126" cy="180077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defTabSz="549148">
              <a:defRPr sz="7050">
                <a:solidFill>
                  <a:srgbClr val="005493"/>
                </a:solidFill>
                <a:latin typeface="Helvetica"/>
                <a:ea typeface="Helvetica"/>
                <a:cs typeface="Helvetica"/>
                <a:sym typeface="Helvetica"/>
              </a:defRPr>
            </a:pPr>
            <a:r>
              <a:t>Do you notice the </a:t>
            </a:r>
            <a:r>
              <a:t>long </a:t>
            </a:r>
            <a:r>
              <a:rPr b="1"/>
              <a:t>setup </a:t>
            </a:r>
            <a:r>
              <a:t>chunk</a:t>
            </a:r>
            <a:r>
              <a:rPr b="1"/>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hape 68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689" name="Shape 689"/>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Inline code</a:t>
            </a:r>
          </a:p>
        </p:txBody>
      </p:sp>
      <p:sp>
        <p:nvSpPr>
          <p:cNvPr id="690" name="Shape 690"/>
          <p:cNvSpPr/>
          <p:nvPr/>
        </p:nvSpPr>
        <p:spPr>
          <a:xfrm>
            <a:off x="3704659" y="6081953"/>
            <a:ext cx="6944824"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1" name="Shape 691"/>
          <p:cNvSpPr/>
          <p:nvPr/>
        </p:nvSpPr>
        <p:spPr>
          <a:xfrm>
            <a:off x="3952485" y="5867900"/>
            <a:ext cx="6944824"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2" name="Shape 692"/>
          <p:cNvSpPr txBox="1"/>
          <p:nvPr/>
        </p:nvSpPr>
        <p:spPr>
          <a:xfrm>
            <a:off x="4098154" y="6108908"/>
            <a:ext cx="6653486"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700">
                <a:latin typeface="Monaco"/>
                <a:ea typeface="Monaco"/>
                <a:cs typeface="Monaco"/>
                <a:sym typeface="Monaco"/>
              </a:defRPr>
            </a:pPr>
            <a:r>
              <a:t>Today is </a:t>
            </a:r>
          </a:p>
          <a:p>
            <a:pPr algn="l">
              <a:spcBef>
                <a:spcPts val="1500"/>
              </a:spcBef>
              <a:defRPr sz="5700">
                <a:latin typeface="Monaco"/>
                <a:ea typeface="Monaco"/>
                <a:cs typeface="Monaco"/>
                <a:sym typeface="Monaco"/>
              </a:defRPr>
            </a:pPr>
            <a:r>
              <a:t>`r Sys.Date()`.</a:t>
            </a:r>
          </a:p>
        </p:txBody>
      </p:sp>
      <p:sp>
        <p:nvSpPr>
          <p:cNvPr id="693" name="Shape 693"/>
          <p:cNvSpPr/>
          <p:nvPr/>
        </p:nvSpPr>
        <p:spPr>
          <a:xfrm>
            <a:off x="13440033" y="6081953"/>
            <a:ext cx="7437082"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4" name="Shape 694"/>
          <p:cNvSpPr/>
          <p:nvPr/>
        </p:nvSpPr>
        <p:spPr>
          <a:xfrm>
            <a:off x="13667709" y="5869302"/>
            <a:ext cx="7424382" cy="7236197"/>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5" name="Shape 695"/>
          <p:cNvSpPr/>
          <p:nvPr/>
        </p:nvSpPr>
        <p:spPr>
          <a:xfrm>
            <a:off x="11349825" y="85477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6" name="Shape 696"/>
          <p:cNvSpPr txBox="1"/>
          <p:nvPr/>
        </p:nvSpPr>
        <p:spPr>
          <a:xfrm>
            <a:off x="3597717" y="3174692"/>
            <a:ext cx="17852352" cy="2486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7000">
                <a:latin typeface="Helvetica"/>
                <a:ea typeface="Helvetica"/>
                <a:cs typeface="Helvetica"/>
                <a:sym typeface="Helvetica"/>
              </a:defRPr>
            </a:pPr>
            <a:r>
              <a:t>Place code in a sentence with </a:t>
            </a:r>
            <a:r>
              <a:rPr b="1">
                <a:solidFill>
                  <a:schemeClr val="accent1"/>
                </a:solidFill>
              </a:rPr>
              <a:t>`r  &lt;code&gt;`</a:t>
            </a:r>
            <a:r>
              <a:t>. R Markdown will replace the code with its results.</a:t>
            </a:r>
          </a:p>
        </p:txBody>
      </p:sp>
      <p:pic>
        <p:nvPicPr>
          <p:cNvPr id="697" name="Screen Shot 2015-04-16 at 2.48.46 PM.png"/>
          <p:cNvPicPr>
            <a:picLocks noChangeAspect="1"/>
          </p:cNvPicPr>
          <p:nvPr/>
        </p:nvPicPr>
        <p:blipFill>
          <a:blip r:embed="rId4">
            <a:extLst/>
          </a:blip>
          <a:stretch>
            <a:fillRect/>
          </a:stretch>
        </p:blipFill>
        <p:spPr>
          <a:xfrm>
            <a:off x="13726442" y="5905524"/>
            <a:ext cx="7306915" cy="1409192"/>
          </a:xfrm>
          <a:prstGeom prst="rect">
            <a:avLst/>
          </a:prstGeom>
          <a:ln w="12700">
            <a:miter lim="400000"/>
          </a:ln>
        </p:spPr>
      </p:pic>
      <p:pic>
        <p:nvPicPr>
          <p:cNvPr id="698" name="rmarkdown.png"/>
          <p:cNvPicPr>
            <a:picLocks noChangeAspect="1"/>
          </p:cNvPicPr>
          <p:nvPr/>
        </p:nvPicPr>
        <p:blipFill>
          <a:blip r:embed="rId5">
            <a:extLst/>
          </a:blip>
          <a:stretch>
            <a:fillRect/>
          </a:stretch>
        </p:blipFill>
        <p:spPr>
          <a:xfrm>
            <a:off x="22453674" y="11724042"/>
            <a:ext cx="1533934" cy="1778001"/>
          </a:xfrm>
          <a:prstGeom prst="rect">
            <a:avLst/>
          </a:prstGeom>
          <a:ln w="12700">
            <a:miter lim="400000"/>
          </a:ln>
        </p:spPr>
      </p:pic>
      <p:sp>
        <p:nvSpPr>
          <p:cNvPr id="699" name="Shape 69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704" name="Shape 704"/>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Inline code</a:t>
            </a:r>
          </a:p>
        </p:txBody>
      </p:sp>
      <p:sp>
        <p:nvSpPr>
          <p:cNvPr id="705" name="Shape 705"/>
          <p:cNvSpPr txBox="1"/>
          <p:nvPr/>
        </p:nvSpPr>
        <p:spPr>
          <a:xfrm>
            <a:off x="3597717" y="3174692"/>
            <a:ext cx="17852352" cy="2486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7000">
                <a:latin typeface="Helvetica"/>
                <a:ea typeface="Helvetica"/>
                <a:cs typeface="Helvetica"/>
                <a:sym typeface="Helvetica"/>
              </a:defRPr>
            </a:lvl1pPr>
          </a:lstStyle>
          <a:p>
            <a:pPr/>
            <a:r>
              <a:t>Code whose results are inserted into the text.</a:t>
            </a:r>
          </a:p>
        </p:txBody>
      </p:sp>
      <p:pic>
        <p:nvPicPr>
          <p:cNvPr id="7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07" name="Shape 707"/>
          <p:cNvSpPr/>
          <p:nvPr/>
        </p:nvSpPr>
        <p:spPr>
          <a:xfrm>
            <a:off x="3152814" y="4624756"/>
            <a:ext cx="18078372" cy="161720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08" name="Shape 708"/>
          <p:cNvSpPr txBox="1"/>
          <p:nvPr/>
        </p:nvSpPr>
        <p:spPr>
          <a:xfrm>
            <a:off x="3467951" y="4994734"/>
            <a:ext cx="15761971" cy="1429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700">
                <a:latin typeface="Monaco"/>
                <a:ea typeface="Monaco"/>
                <a:cs typeface="Monaco"/>
                <a:sym typeface="Monaco"/>
              </a:defRPr>
            </a:pPr>
            <a:r>
              <a:t>Today is </a:t>
            </a:r>
            <a:r>
              <a:rPr>
                <a:solidFill>
                  <a:schemeClr val="accent1"/>
                </a:solidFill>
              </a:rPr>
              <a:t>`r </a:t>
            </a:r>
            <a:r>
              <a:rPr>
                <a:solidFill>
                  <a:schemeClr val="accent2"/>
                </a:solidFill>
              </a:rPr>
              <a:t>Sys.Date()</a:t>
            </a:r>
            <a:r>
              <a:rPr>
                <a:solidFill>
                  <a:schemeClr val="accent1"/>
                </a:solidFill>
              </a:rPr>
              <a:t>`</a:t>
            </a:r>
            <a:r>
              <a:t>.</a:t>
            </a:r>
          </a:p>
        </p:txBody>
      </p:sp>
      <p:sp>
        <p:nvSpPr>
          <p:cNvPr id="709" name="Shape 709"/>
          <p:cNvSpPr/>
          <p:nvPr/>
        </p:nvSpPr>
        <p:spPr>
          <a:xfrm>
            <a:off x="8520791" y="6074258"/>
            <a:ext cx="9371014" cy="4468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86" y="0"/>
                </a:moveTo>
                <a:lnTo>
                  <a:pt x="2893" y="6251"/>
                </a:lnTo>
                <a:lnTo>
                  <a:pt x="996" y="6251"/>
                </a:lnTo>
                <a:cubicBezTo>
                  <a:pt x="446" y="6251"/>
                  <a:pt x="0" y="7186"/>
                  <a:pt x="0" y="8340"/>
                </a:cubicBezTo>
                <a:lnTo>
                  <a:pt x="0" y="19511"/>
                </a:lnTo>
                <a:cubicBezTo>
                  <a:pt x="0" y="20665"/>
                  <a:pt x="446" y="21600"/>
                  <a:pt x="996" y="21600"/>
                </a:cubicBezTo>
                <a:lnTo>
                  <a:pt x="20604" y="21600"/>
                </a:lnTo>
                <a:cubicBezTo>
                  <a:pt x="21154" y="21600"/>
                  <a:pt x="21600" y="20665"/>
                  <a:pt x="21600" y="19511"/>
                </a:cubicBezTo>
                <a:lnTo>
                  <a:pt x="21600" y="8340"/>
                </a:lnTo>
                <a:cubicBezTo>
                  <a:pt x="21600" y="7186"/>
                  <a:pt x="21154" y="6251"/>
                  <a:pt x="20604" y="6251"/>
                </a:cubicBezTo>
                <a:lnTo>
                  <a:pt x="3479" y="6251"/>
                </a:lnTo>
                <a:lnTo>
                  <a:pt x="3186" y="0"/>
                </a:lnTo>
                <a:close/>
              </a:path>
            </a:pathLst>
          </a:custGeom>
          <a:solidFill>
            <a:srgbClr val="A0C283"/>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6000">
                <a:solidFill>
                  <a:srgbClr val="FFFFFF"/>
                </a:solidFill>
                <a:latin typeface="Helvetica"/>
                <a:ea typeface="Helvetica"/>
                <a:cs typeface="Helvetica"/>
                <a:sym typeface="Helvetica"/>
              </a:defRPr>
            </a:lvl1pPr>
          </a:lstStyle>
          <a:p>
            <a:pPr/>
            <a:r>
              <a:t>Code to run. Only the result will be included.</a:t>
            </a:r>
          </a:p>
        </p:txBody>
      </p:sp>
      <p:sp>
        <p:nvSpPr>
          <p:cNvPr id="710" name="Shape 710"/>
          <p:cNvSpPr/>
          <p:nvPr/>
        </p:nvSpPr>
        <p:spPr>
          <a:xfrm>
            <a:off x="4019784" y="5967102"/>
            <a:ext cx="4191001" cy="4575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6" y="0"/>
                </a:moveTo>
                <a:lnTo>
                  <a:pt x="19039" y="6610"/>
                </a:lnTo>
                <a:lnTo>
                  <a:pt x="2228" y="6610"/>
                </a:lnTo>
                <a:cubicBezTo>
                  <a:pt x="997" y="6610"/>
                  <a:pt x="0" y="7524"/>
                  <a:pt x="0" y="8651"/>
                </a:cubicBezTo>
                <a:lnTo>
                  <a:pt x="0" y="19560"/>
                </a:lnTo>
                <a:cubicBezTo>
                  <a:pt x="0" y="20686"/>
                  <a:pt x="997" y="21600"/>
                  <a:pt x="2228" y="21600"/>
                </a:cubicBezTo>
                <a:lnTo>
                  <a:pt x="19372" y="21600"/>
                </a:lnTo>
                <a:cubicBezTo>
                  <a:pt x="20603" y="21600"/>
                  <a:pt x="21600" y="20686"/>
                  <a:pt x="21600" y="19560"/>
                </a:cubicBezTo>
                <a:lnTo>
                  <a:pt x="21600" y="8651"/>
                </a:lnTo>
                <a:cubicBezTo>
                  <a:pt x="21600" y="7844"/>
                  <a:pt x="21086" y="7153"/>
                  <a:pt x="20344" y="6822"/>
                </a:cubicBezTo>
                <a:lnTo>
                  <a:pt x="20786" y="0"/>
                </a:lnTo>
                <a:close/>
              </a:path>
            </a:pathLst>
          </a:custGeom>
          <a:solidFill>
            <a:srgbClr val="78AAD6"/>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6000">
                <a:solidFill>
                  <a:srgbClr val="FFFFFF"/>
                </a:solidFill>
                <a:latin typeface="Helvetica"/>
                <a:ea typeface="Helvetica"/>
                <a:cs typeface="Helvetica"/>
                <a:sym typeface="Helvetica"/>
              </a:defRPr>
            </a:lvl1pPr>
          </a:lstStyle>
          <a:p>
            <a:pPr/>
            <a:r>
              <a:t>Surround with `r      `</a:t>
            </a:r>
          </a:p>
        </p:txBody>
      </p:sp>
      <p:sp>
        <p:nvSpPr>
          <p:cNvPr id="711" name="Shape 71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txBox="1"/>
          <p:nvPr>
            <p:ph type="title" idx="4294967295"/>
          </p:nvPr>
        </p:nvSpPr>
        <p:spPr>
          <a:xfrm>
            <a:off x="4833937" y="-100013"/>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 1</a:t>
            </a:r>
          </a:p>
        </p:txBody>
      </p:sp>
      <p:pic>
        <p:nvPicPr>
          <p:cNvPr id="716"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17" name="Shape 717"/>
          <p:cNvSpPr txBox="1"/>
          <p:nvPr>
            <p:ph type="body" idx="4294967295"/>
          </p:nvPr>
        </p:nvSpPr>
        <p:spPr>
          <a:xfrm>
            <a:off x="2982679" y="2989462"/>
            <a:ext cx="18418642" cy="9965494"/>
          </a:xfrm>
          <a:prstGeom prst="rect">
            <a:avLst/>
          </a:prstGeom>
        </p:spPr>
        <p:txBody>
          <a:bodyPr lIns="71437" tIns="71437" rIns="71437" bIns="71437" anchor="t"/>
          <a:lstStyle/>
          <a:p>
            <a:pPr marL="0" indent="0" defTabSz="584200">
              <a:spcBef>
                <a:spcPts val="2400"/>
              </a:spcBef>
              <a:buSzTx/>
              <a:buNone/>
              <a:defRPr sz="6500">
                <a:solidFill>
                  <a:srgbClr val="005493"/>
                </a:solidFill>
              </a:defRPr>
            </a:pPr>
            <a:r>
              <a:t>In </a:t>
            </a:r>
            <a:r>
              <a:rPr b="1"/>
              <a:t>05-RMarkdown-Exercises.Rmd</a:t>
            </a:r>
            <a:r>
              <a:t>:</a:t>
            </a:r>
          </a:p>
          <a:p>
            <a:pPr marL="965199" indent="-965199" defTabSz="584200">
              <a:spcBef>
                <a:spcPts val="2400"/>
              </a:spcBef>
              <a:buSzPct val="100000"/>
              <a:buAutoNum type="arabicPeriod" startAt="1"/>
              <a:defRPr sz="6500">
                <a:solidFill>
                  <a:srgbClr val="005493"/>
                </a:solidFill>
              </a:defRPr>
            </a:pPr>
            <a:r>
              <a:t>Replace every Garrett with your name</a:t>
            </a:r>
          </a:p>
          <a:p>
            <a:pPr marL="965199" indent="-965199" defTabSz="584200">
              <a:spcBef>
                <a:spcPts val="2400"/>
              </a:spcBef>
              <a:buSzPct val="100000"/>
              <a:buAutoNum type="arabicPeriod" startAt="1"/>
              <a:defRPr sz="6500">
                <a:solidFill>
                  <a:srgbClr val="005493"/>
                </a:solidFill>
              </a:defRPr>
            </a:pPr>
            <a:r>
              <a:t>Replace every TODO with inline R code</a:t>
            </a:r>
          </a:p>
          <a:p>
            <a:pPr marL="965199" indent="-965199" defTabSz="584200">
              <a:spcBef>
                <a:spcPts val="2400"/>
              </a:spcBef>
              <a:buSzPct val="100000"/>
              <a:buAutoNum type="arabicPeriod" startAt="1"/>
              <a:defRPr sz="6500">
                <a:solidFill>
                  <a:srgbClr val="005493"/>
                </a:solidFill>
              </a:defRPr>
            </a:pPr>
            <a:r>
              <a:t>Check that the setup chunk is not included with the output</a:t>
            </a:r>
          </a:p>
          <a:p>
            <a:pPr marL="965199" indent="-965199" defTabSz="584200">
              <a:spcBef>
                <a:spcPts val="2400"/>
              </a:spcBef>
              <a:buSzPct val="100000"/>
              <a:buAutoNum type="arabicPeriod" startAt="1"/>
              <a:defRPr sz="6500">
                <a:solidFill>
                  <a:srgbClr val="005493"/>
                </a:solidFill>
              </a:defRPr>
            </a:pPr>
            <a:r>
              <a:t>Ensure that only the output of the plot chunk is shown (not the code)</a:t>
            </a:r>
          </a:p>
          <a:p>
            <a:pPr marL="965199" indent="-965199" defTabSz="584200">
              <a:spcBef>
                <a:spcPts val="2400"/>
              </a:spcBef>
              <a:buSzPct val="100000"/>
              <a:buAutoNum type="arabicPeriod" startAt="1"/>
              <a:defRPr sz="6500">
                <a:solidFill>
                  <a:srgbClr val="005493"/>
                </a:solidFill>
              </a:defRPr>
            </a:pPr>
            <a:r>
              <a:t>Knit the document</a:t>
            </a:r>
          </a:p>
        </p:txBody>
      </p:sp>
      <p:sp>
        <p:nvSpPr>
          <p:cNvPr id="718" name="Shape 71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10000" fill="hold"/>
                                        <p:tgtEl>
                                          <p:spTgt spid="7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1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720" name="Shape 720"/>
          <p:cNvSpPr txBox="1"/>
          <p:nvPr/>
        </p:nvSpPr>
        <p:spPr>
          <a:xfrm>
            <a:off x="2833687" y="789068"/>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YAML </a:t>
            </a:r>
          </a:p>
        </p:txBody>
      </p:sp>
      <p:grpSp>
        <p:nvGrpSpPr>
          <p:cNvPr id="726" name="Group 726"/>
          <p:cNvGrpSpPr/>
          <p:nvPr/>
        </p:nvGrpSpPr>
        <p:grpSpPr>
          <a:xfrm>
            <a:off x="6334738" y="4190108"/>
            <a:ext cx="8738191" cy="8804740"/>
            <a:chOff x="0" y="0"/>
            <a:chExt cx="8738189" cy="8804739"/>
          </a:xfrm>
        </p:grpSpPr>
        <p:pic>
          <p:nvPicPr>
            <p:cNvPr id="721"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724" name="Group 724"/>
            <p:cNvGrpSpPr/>
            <p:nvPr/>
          </p:nvGrpSpPr>
          <p:grpSpPr>
            <a:xfrm>
              <a:off x="7908500" y="3852197"/>
              <a:ext cx="482833" cy="274834"/>
              <a:chOff x="0" y="0"/>
              <a:chExt cx="482831" cy="274833"/>
            </a:xfrm>
          </p:grpSpPr>
          <p:sp>
            <p:nvSpPr>
              <p:cNvPr id="722" name="Shape 722"/>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23" name="Shape 723"/>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5" name="Shape 725"/>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7" name="Shape 727"/>
          <p:cNvSpPr/>
          <p:nvPr/>
        </p:nvSpPr>
        <p:spPr>
          <a:xfrm>
            <a:off x="13280933" y="4374257"/>
            <a:ext cx="7475142"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58" y="0"/>
                </a:moveTo>
                <a:cubicBezTo>
                  <a:pt x="6325" y="0"/>
                  <a:pt x="6055" y="767"/>
                  <a:pt x="6055" y="1714"/>
                </a:cubicBezTo>
                <a:lnTo>
                  <a:pt x="6055" y="12587"/>
                </a:lnTo>
                <a:lnTo>
                  <a:pt x="0" y="14014"/>
                </a:lnTo>
                <a:lnTo>
                  <a:pt x="6055" y="15438"/>
                </a:lnTo>
                <a:lnTo>
                  <a:pt x="6055" y="19883"/>
                </a:lnTo>
                <a:cubicBezTo>
                  <a:pt x="6055" y="20829"/>
                  <a:pt x="6325" y="21600"/>
                  <a:pt x="6658" y="21600"/>
                </a:cubicBezTo>
                <a:lnTo>
                  <a:pt x="20996" y="21600"/>
                </a:lnTo>
                <a:cubicBezTo>
                  <a:pt x="21329" y="21600"/>
                  <a:pt x="21600" y="20830"/>
                  <a:pt x="21600" y="19883"/>
                </a:cubicBezTo>
                <a:lnTo>
                  <a:pt x="21600" y="1714"/>
                </a:lnTo>
                <a:cubicBezTo>
                  <a:pt x="21600" y="767"/>
                  <a:pt x="21329" y="0"/>
                  <a:pt x="20996" y="0"/>
                </a:cubicBezTo>
                <a:lnTo>
                  <a:pt x="6658" y="0"/>
                </a:lnTo>
                <a:close/>
              </a:path>
            </a:pathLst>
          </a:custGeom>
          <a:solidFill>
            <a:schemeClr val="accent2">
              <a:hueOff val="-554920"/>
              <a:satOff val="-21482"/>
              <a:lumOff val="-6228"/>
            </a:schemeClr>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A YAML header surrounded by — —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7"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3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33" name="Shape 733"/>
          <p:cNvSpPr/>
          <p:nvPr/>
        </p:nvSpPr>
        <p:spPr>
          <a:xfrm>
            <a:off x="14547556" y="5937453"/>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4" name="Shape 734"/>
          <p:cNvSpPr/>
          <p:nvPr/>
        </p:nvSpPr>
        <p:spPr>
          <a:xfrm>
            <a:off x="14775233" y="5724803"/>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5" name="Shape 735"/>
          <p:cNvSpPr/>
          <p:nvPr/>
        </p:nvSpPr>
        <p:spPr>
          <a:xfrm>
            <a:off x="13092348" y="84032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6" name="Shape 736"/>
          <p:cNvSpPr/>
          <p:nvPr/>
        </p:nvSpPr>
        <p:spPr>
          <a:xfrm>
            <a:off x="4009915" y="5983968"/>
            <a:ext cx="8274833" cy="6931918"/>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7" name="Shape 737"/>
          <p:cNvSpPr/>
          <p:nvPr/>
        </p:nvSpPr>
        <p:spPr>
          <a:xfrm>
            <a:off x="4257741" y="5769916"/>
            <a:ext cx="8428074" cy="6903523"/>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8" name="Shape 738"/>
          <p:cNvSpPr txBox="1"/>
          <p:nvPr/>
        </p:nvSpPr>
        <p:spPr>
          <a:xfrm>
            <a:off x="4617197" y="6010924"/>
            <a:ext cx="7511692" cy="6421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a:t>
            </a:r>
          </a:p>
          <a:p>
            <a:pPr algn="l">
              <a:spcBef>
                <a:spcPts val="1500"/>
              </a:spcBef>
              <a:defRPr sz="4000">
                <a:latin typeface="Monaco"/>
                <a:ea typeface="Monaco"/>
                <a:cs typeface="Monaco"/>
                <a:sym typeface="Monaco"/>
              </a:defRPr>
            </a:pPr>
            <a:r>
              <a:t>title: "Untitled"</a:t>
            </a:r>
          </a:p>
          <a:p>
            <a:pPr algn="l">
              <a:spcBef>
                <a:spcPts val="1500"/>
              </a:spcBef>
              <a:defRPr sz="4000">
                <a:latin typeface="Monaco"/>
                <a:ea typeface="Monaco"/>
                <a:cs typeface="Monaco"/>
                <a:sym typeface="Monaco"/>
              </a:defRPr>
            </a:pPr>
            <a:r>
              <a:t>author: "RStudio"</a:t>
            </a:r>
          </a:p>
          <a:p>
            <a:pPr algn="l">
              <a:spcBef>
                <a:spcPts val="1500"/>
              </a:spcBef>
              <a:defRPr sz="4000">
                <a:latin typeface="Monaco"/>
                <a:ea typeface="Monaco"/>
                <a:cs typeface="Monaco"/>
                <a:sym typeface="Monaco"/>
              </a:defRPr>
            </a:pPr>
            <a:r>
              <a:t>date: "February 4, 2015"</a:t>
            </a:r>
          </a:p>
          <a:p>
            <a:pPr algn="l">
              <a:spcBef>
                <a:spcPts val="1500"/>
              </a:spcBef>
              <a:defRPr sz="4000">
                <a:solidFill>
                  <a:schemeClr val="accent1"/>
                </a:solidFill>
                <a:latin typeface="Monaco"/>
                <a:ea typeface="Monaco"/>
                <a:cs typeface="Monaco"/>
                <a:sym typeface="Monaco"/>
              </a:defRPr>
            </a:pPr>
            <a:r>
              <a:t>output: html_document</a:t>
            </a:r>
          </a:p>
          <a:p>
            <a:pPr algn="l">
              <a:spcBef>
                <a:spcPts val="1500"/>
              </a:spcBef>
              <a:defRPr sz="4000">
                <a:latin typeface="Monaco"/>
                <a:ea typeface="Monaco"/>
                <a:cs typeface="Monaco"/>
                <a:sym typeface="Monaco"/>
              </a:defRPr>
            </a:pPr>
            <a:r>
              <a:t>---</a:t>
            </a:r>
          </a:p>
          <a:p>
            <a:pPr algn="l">
              <a:spcBef>
                <a:spcPts val="1500"/>
              </a:spcBef>
              <a:defRPr sz="4000">
                <a:latin typeface="Monaco"/>
                <a:ea typeface="Monaco"/>
                <a:cs typeface="Monaco"/>
                <a:sym typeface="Monaco"/>
              </a:defRPr>
            </a:pPr>
            <a:r>
              <a:t>Text of document</a:t>
            </a:r>
          </a:p>
        </p:txBody>
      </p:sp>
      <p:pic>
        <p:nvPicPr>
          <p:cNvPr id="739" name="Screen Shot 2016-02-15 at 7.40.22 PM.png"/>
          <p:cNvPicPr>
            <a:picLocks noChangeAspect="1"/>
          </p:cNvPicPr>
          <p:nvPr/>
        </p:nvPicPr>
        <p:blipFill>
          <a:blip r:embed="rId5">
            <a:extLst/>
          </a:blip>
          <a:stretch>
            <a:fillRect/>
          </a:stretch>
        </p:blipFill>
        <p:spPr>
          <a:xfrm>
            <a:off x="14877850" y="5806168"/>
            <a:ext cx="4683214" cy="4339779"/>
          </a:xfrm>
          <a:prstGeom prst="rect">
            <a:avLst/>
          </a:prstGeom>
          <a:ln w="12700">
            <a:miter lim="400000"/>
          </a:ln>
        </p:spPr>
      </p:pic>
      <p:sp>
        <p:nvSpPr>
          <p:cNvPr id="740" name="Shape 740"/>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YAML</a:t>
            </a:r>
          </a:p>
        </p:txBody>
      </p:sp>
      <p:sp>
        <p:nvSpPr>
          <p:cNvPr id="741" name="Shape 741"/>
          <p:cNvSpPr txBox="1"/>
          <p:nvPr/>
        </p:nvSpPr>
        <p:spPr>
          <a:xfrm>
            <a:off x="6403796" y="3412544"/>
            <a:ext cx="11824233"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A section of key:value pairs separated by dashed lines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2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207" name="Shape 207"/>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R Markdown</a:t>
            </a:r>
          </a:p>
        </p:txBody>
      </p:sp>
      <p:sp>
        <p:nvSpPr>
          <p:cNvPr id="208" name="Shape 208"/>
          <p:cNvSpPr txBox="1"/>
          <p:nvPr/>
        </p:nvSpPr>
        <p:spPr>
          <a:xfrm>
            <a:off x="3199300" y="2425100"/>
            <a:ext cx="18020166" cy="17740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000">
                <a:latin typeface="Helvetica"/>
                <a:ea typeface="Helvetica"/>
                <a:cs typeface="Helvetica"/>
                <a:sym typeface="Helvetica"/>
              </a:defRPr>
            </a:lvl1pPr>
          </a:lstStyle>
          <a:p>
            <a:pPr/>
            <a:r>
              <a:t>Plain text file with 3 types of content:</a:t>
            </a:r>
          </a:p>
        </p:txBody>
      </p:sp>
      <p:grpSp>
        <p:nvGrpSpPr>
          <p:cNvPr id="211" name="Group 211"/>
          <p:cNvGrpSpPr/>
          <p:nvPr/>
        </p:nvGrpSpPr>
        <p:grpSpPr>
          <a:xfrm>
            <a:off x="3627925" y="5177690"/>
            <a:ext cx="10230549" cy="6846284"/>
            <a:chOff x="0" y="0"/>
            <a:chExt cx="10230547" cy="6846282"/>
          </a:xfrm>
        </p:grpSpPr>
        <p:pic>
          <p:nvPicPr>
            <p:cNvPr id="209" name="Screen Shot 2017-07-05 at 2.55.19 PM.png"/>
            <p:cNvPicPr>
              <a:picLocks noChangeAspect="1"/>
            </p:cNvPicPr>
            <p:nvPr/>
          </p:nvPicPr>
          <p:blipFill>
            <a:blip r:embed="rId5">
              <a:extLst/>
            </a:blip>
            <a:srcRect l="5530" t="19715" r="5530" b="9305"/>
            <a:stretch>
              <a:fillRect/>
            </a:stretch>
          </p:blipFill>
          <p:spPr>
            <a:xfrm>
              <a:off x="0" y="0"/>
              <a:ext cx="10230548" cy="6846283"/>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pic>
          <p:nvPicPr>
            <p:cNvPr id="210" name="Screen Shot 2017-07-05 at 3.09.22 PM.png"/>
            <p:cNvPicPr>
              <a:picLocks noChangeAspect="1"/>
            </p:cNvPicPr>
            <p:nvPr/>
          </p:nvPicPr>
          <p:blipFill>
            <a:blip r:embed="rId6">
              <a:extLst/>
            </a:blip>
            <a:srcRect l="6416" t="29269" r="47324" b="63975"/>
            <a:stretch>
              <a:fillRect/>
            </a:stretch>
          </p:blipFill>
          <p:spPr>
            <a:xfrm>
              <a:off x="109911" y="932524"/>
              <a:ext cx="5312131" cy="650456"/>
            </a:xfrm>
            <a:prstGeom prst="rect">
              <a:avLst/>
            </a:prstGeom>
            <a:ln w="12700" cap="flat">
              <a:noFill/>
              <a:miter lim="400000"/>
            </a:ln>
            <a:effectLst/>
          </p:spPr>
        </p:pic>
      </p:grpSp>
      <p:grpSp>
        <p:nvGrpSpPr>
          <p:cNvPr id="214" name="Group 214"/>
          <p:cNvGrpSpPr/>
          <p:nvPr/>
        </p:nvGrpSpPr>
        <p:grpSpPr>
          <a:xfrm>
            <a:off x="3734485" y="6108035"/>
            <a:ext cx="5318890" cy="5359763"/>
            <a:chOff x="0" y="0"/>
            <a:chExt cx="5318888" cy="5359762"/>
          </a:xfrm>
        </p:grpSpPr>
        <p:pic>
          <p:nvPicPr>
            <p:cNvPr id="212" name="Screen Shot 2017-07-05 at 2.55.19 PM.png"/>
            <p:cNvPicPr>
              <a:picLocks noChangeAspect="1"/>
            </p:cNvPicPr>
            <p:nvPr/>
          </p:nvPicPr>
          <p:blipFill>
            <a:blip r:embed="rId5">
              <a:extLst/>
            </a:blip>
            <a:srcRect l="6427" t="29423" r="47348" b="15049"/>
            <a:stretch>
              <a:fillRect/>
            </a:stretch>
          </p:blipFill>
          <p:spPr>
            <a:xfrm>
              <a:off x="0" y="3890"/>
              <a:ext cx="5317088" cy="5355873"/>
            </a:xfrm>
            <a:prstGeom prst="rect">
              <a:avLst/>
            </a:prstGeom>
            <a:ln w="12700" cap="flat">
              <a:noFill/>
              <a:miter lim="400000"/>
            </a:ln>
            <a:effectLst/>
          </p:spPr>
        </p:pic>
        <p:pic>
          <p:nvPicPr>
            <p:cNvPr id="213" name="Screen Shot 2017-07-05 at 3.09.22 PM.png"/>
            <p:cNvPicPr>
              <a:picLocks noChangeAspect="1"/>
            </p:cNvPicPr>
            <p:nvPr/>
          </p:nvPicPr>
          <p:blipFill>
            <a:blip r:embed="rId6">
              <a:extLst/>
            </a:blip>
            <a:srcRect l="6416" t="29269" r="47324" b="63975"/>
            <a:stretch>
              <a:fillRect/>
            </a:stretch>
          </p:blipFill>
          <p:spPr>
            <a:xfrm>
              <a:off x="6758" y="0"/>
              <a:ext cx="5312131" cy="650455"/>
            </a:xfrm>
            <a:prstGeom prst="rect">
              <a:avLst/>
            </a:prstGeom>
            <a:ln w="12700" cap="flat">
              <a:noFill/>
              <a:miter lim="400000"/>
            </a:ln>
            <a:effectLst/>
          </p:spPr>
        </p:pic>
      </p:grpSp>
      <p:grpSp>
        <p:nvGrpSpPr>
          <p:cNvPr id="220" name="Group 220"/>
          <p:cNvGrpSpPr/>
          <p:nvPr/>
        </p:nvGrpSpPr>
        <p:grpSpPr>
          <a:xfrm>
            <a:off x="6334738" y="4190108"/>
            <a:ext cx="8738191" cy="8804740"/>
            <a:chOff x="0" y="0"/>
            <a:chExt cx="8738189" cy="8804739"/>
          </a:xfrm>
        </p:grpSpPr>
        <p:pic>
          <p:nvPicPr>
            <p:cNvPr id="215" name="Screen Shot 2017-07-05 at 3.09.22 PM.png"/>
            <p:cNvPicPr>
              <a:picLocks noChangeAspect="1"/>
            </p:cNvPicPr>
            <p:nvPr/>
          </p:nvPicPr>
          <p:blipFill>
            <a:blip r:embed="rId6">
              <a:extLst/>
            </a:blip>
            <a:srcRect l="6416" t="29335" r="47324" b="15077"/>
            <a:stretch>
              <a:fillRect/>
            </a:stretch>
          </p:blipFill>
          <p:spPr>
            <a:xfrm>
              <a:off x="0" y="0"/>
              <a:ext cx="8738190" cy="8804740"/>
            </a:xfrm>
            <a:prstGeom prst="rect">
              <a:avLst/>
            </a:prstGeom>
            <a:ln w="25400" cap="flat">
              <a:solidFill>
                <a:srgbClr val="919191"/>
              </a:solidFill>
              <a:prstDash val="solid"/>
              <a:miter lim="400000"/>
            </a:ln>
            <a:effectLst/>
          </p:spPr>
        </p:pic>
        <p:grpSp>
          <p:nvGrpSpPr>
            <p:cNvPr id="218" name="Group 218"/>
            <p:cNvGrpSpPr/>
            <p:nvPr/>
          </p:nvGrpSpPr>
          <p:grpSpPr>
            <a:xfrm>
              <a:off x="7908500" y="3852197"/>
              <a:ext cx="482833" cy="274834"/>
              <a:chOff x="0" y="0"/>
              <a:chExt cx="482831" cy="274833"/>
            </a:xfrm>
          </p:grpSpPr>
          <p:sp>
            <p:nvSpPr>
              <p:cNvPr id="216" name="Shape 216"/>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17" name="Shape 217"/>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19" name="Shape 219"/>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21" name="Shape 221"/>
          <p:cNvSpPr/>
          <p:nvPr/>
        </p:nvSpPr>
        <p:spPr>
          <a:xfrm>
            <a:off x="13280933" y="4374257"/>
            <a:ext cx="7475142"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58" y="0"/>
                </a:moveTo>
                <a:cubicBezTo>
                  <a:pt x="6325" y="0"/>
                  <a:pt x="6055" y="767"/>
                  <a:pt x="6055" y="1714"/>
                </a:cubicBezTo>
                <a:lnTo>
                  <a:pt x="6055" y="12587"/>
                </a:lnTo>
                <a:lnTo>
                  <a:pt x="0" y="14014"/>
                </a:lnTo>
                <a:lnTo>
                  <a:pt x="6055" y="15438"/>
                </a:lnTo>
                <a:lnTo>
                  <a:pt x="6055" y="19883"/>
                </a:lnTo>
                <a:cubicBezTo>
                  <a:pt x="6055" y="20829"/>
                  <a:pt x="6325" y="21600"/>
                  <a:pt x="6658" y="21600"/>
                </a:cubicBezTo>
                <a:lnTo>
                  <a:pt x="20996" y="21600"/>
                </a:lnTo>
                <a:cubicBezTo>
                  <a:pt x="21329" y="21600"/>
                  <a:pt x="21600" y="20830"/>
                  <a:pt x="21600" y="19883"/>
                </a:cubicBezTo>
                <a:lnTo>
                  <a:pt x="21600" y="1714"/>
                </a:lnTo>
                <a:cubicBezTo>
                  <a:pt x="21600" y="767"/>
                  <a:pt x="21329" y="0"/>
                  <a:pt x="20996" y="0"/>
                </a:cubicBezTo>
                <a:lnTo>
                  <a:pt x="6658" y="0"/>
                </a:lnTo>
                <a:close/>
              </a:path>
            </a:pathLst>
          </a:custGeom>
          <a:solidFill>
            <a:srgbClr val="98B37A"/>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A YAML header surrounded by — — —</a:t>
            </a:r>
          </a:p>
        </p:txBody>
      </p:sp>
      <p:sp>
        <p:nvSpPr>
          <p:cNvPr id="222" name="Shape 222"/>
          <p:cNvSpPr/>
          <p:nvPr/>
        </p:nvSpPr>
        <p:spPr>
          <a:xfrm>
            <a:off x="13391264" y="7285390"/>
            <a:ext cx="7364811"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34" y="0"/>
                </a:moveTo>
                <a:cubicBezTo>
                  <a:pt x="6338" y="0"/>
                  <a:pt x="6247" y="67"/>
                  <a:pt x="6166" y="179"/>
                </a:cubicBezTo>
                <a:lnTo>
                  <a:pt x="0" y="430"/>
                </a:lnTo>
                <a:lnTo>
                  <a:pt x="5822" y="3004"/>
                </a:lnTo>
                <a:lnTo>
                  <a:pt x="5822" y="19886"/>
                </a:lnTo>
                <a:cubicBezTo>
                  <a:pt x="5822" y="20833"/>
                  <a:pt x="6096" y="21600"/>
                  <a:pt x="6434" y="21600"/>
                </a:cubicBezTo>
                <a:lnTo>
                  <a:pt x="20987" y="21600"/>
                </a:lnTo>
                <a:cubicBezTo>
                  <a:pt x="21325" y="21600"/>
                  <a:pt x="21600" y="20833"/>
                  <a:pt x="21600" y="19886"/>
                </a:cubicBezTo>
                <a:lnTo>
                  <a:pt x="21600" y="1714"/>
                </a:lnTo>
                <a:cubicBezTo>
                  <a:pt x="21600" y="767"/>
                  <a:pt x="21325" y="0"/>
                  <a:pt x="20987" y="0"/>
                </a:cubicBezTo>
                <a:lnTo>
                  <a:pt x="6434" y="0"/>
                </a:lnTo>
                <a:close/>
              </a:path>
            </a:pathLst>
          </a:custGeom>
          <a:solidFill>
            <a:srgbClr val="A9A9A9"/>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Text in markdown</a:t>
            </a:r>
          </a:p>
        </p:txBody>
      </p:sp>
      <p:grpSp>
        <p:nvGrpSpPr>
          <p:cNvPr id="225" name="Group 225"/>
          <p:cNvGrpSpPr/>
          <p:nvPr/>
        </p:nvGrpSpPr>
        <p:grpSpPr>
          <a:xfrm>
            <a:off x="3735653" y="4172952"/>
            <a:ext cx="2608772" cy="8851759"/>
            <a:chOff x="0" y="0"/>
            <a:chExt cx="2608771" cy="8851758"/>
          </a:xfrm>
        </p:grpSpPr>
        <p:sp>
          <p:nvSpPr>
            <p:cNvPr id="223" name="Shape 223"/>
            <p:cNvSpPr/>
            <p:nvPr/>
          </p:nvSpPr>
          <p:spPr>
            <a:xfrm>
              <a:off x="10659" y="0"/>
              <a:ext cx="2598113" cy="8851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24" name="Shape 224"/>
            <p:cNvSpPr/>
            <p:nvPr/>
          </p:nvSpPr>
          <p:spPr>
            <a:xfrm>
              <a:off x="0" y="1935865"/>
              <a:ext cx="2598764" cy="5358198"/>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26" name="Shape 226"/>
          <p:cNvSpPr/>
          <p:nvPr/>
        </p:nvSpPr>
        <p:spPr>
          <a:xfrm>
            <a:off x="13413489" y="8881278"/>
            <a:ext cx="7342586" cy="3946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74" y="8739"/>
                </a:lnTo>
                <a:lnTo>
                  <a:pt x="5774" y="20457"/>
                </a:lnTo>
                <a:cubicBezTo>
                  <a:pt x="5774" y="21088"/>
                  <a:pt x="6049" y="21600"/>
                  <a:pt x="6389" y="21600"/>
                </a:cubicBezTo>
                <a:lnTo>
                  <a:pt x="20985" y="21600"/>
                </a:lnTo>
                <a:cubicBezTo>
                  <a:pt x="21324" y="21600"/>
                  <a:pt x="21600" y="21088"/>
                  <a:pt x="21600" y="20457"/>
                </a:cubicBezTo>
                <a:lnTo>
                  <a:pt x="21600" y="8342"/>
                </a:lnTo>
                <a:cubicBezTo>
                  <a:pt x="21600" y="7711"/>
                  <a:pt x="21324" y="7199"/>
                  <a:pt x="20985" y="7199"/>
                </a:cubicBezTo>
                <a:lnTo>
                  <a:pt x="6441" y="7199"/>
                </a:lnTo>
                <a:lnTo>
                  <a:pt x="0" y="0"/>
                </a:lnTo>
                <a:close/>
              </a:path>
            </a:pathLst>
          </a:custGeom>
          <a:solidFill>
            <a:srgbClr val="78AAD6"/>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Code chunks surrounded by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
      <p:bldP build="whole" bldLvl="1" animBg="1" rev="0" advAuto="0" spid="222" grpId="2"/>
      <p:bldP build="whole" bldLvl="1" animBg="1" rev="0" advAuto="0" spid="226" grpId="3"/>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4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47" name="Shape 747"/>
          <p:cNvSpPr txBox="1"/>
          <p:nvPr/>
        </p:nvSpPr>
        <p:spPr>
          <a:xfrm>
            <a:off x="6959600" y="711145"/>
            <a:ext cx="10464800"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output</a:t>
            </a:r>
          </a:p>
        </p:txBody>
      </p:sp>
      <p:sp>
        <p:nvSpPr>
          <p:cNvPr id="748" name="Shape 748"/>
          <p:cNvSpPr txBox="1"/>
          <p:nvPr/>
        </p:nvSpPr>
        <p:spPr>
          <a:xfrm>
            <a:off x="3973356" y="2789595"/>
            <a:ext cx="1643728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6000">
                <a:latin typeface="Helvetica"/>
                <a:ea typeface="Helvetica"/>
                <a:cs typeface="Helvetica"/>
                <a:sym typeface="Helvetica"/>
              </a:defRPr>
            </a:lvl1pPr>
          </a:lstStyle>
          <a:p>
            <a:pPr/>
            <a:r>
              <a:t>The output: field sets the format of the final report</a:t>
            </a:r>
          </a:p>
        </p:txBody>
      </p:sp>
      <p:sp>
        <p:nvSpPr>
          <p:cNvPr id="749" name="Shape 749"/>
          <p:cNvSpPr txBox="1"/>
          <p:nvPr/>
        </p:nvSpPr>
        <p:spPr>
          <a:xfrm>
            <a:off x="3973356" y="11637558"/>
            <a:ext cx="1643728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defRPr sz="6000">
                <a:latin typeface="Helvetica"/>
                <a:ea typeface="Helvetica"/>
                <a:cs typeface="Helvetica"/>
                <a:sym typeface="Helvetica"/>
              </a:defRPr>
            </a:pPr>
            <a:r>
              <a:t>More at </a:t>
            </a:r>
            <a:r>
              <a:rPr u="sng">
                <a:hlinkClick r:id="rId5" invalidUrl="" action="" tgtFrame="" tooltip="" history="1" highlightClick="0" endSnd="0"/>
              </a:rPr>
              <a:t>rmarkdown.rstudio.com/formats.html</a:t>
            </a:r>
          </a:p>
        </p:txBody>
      </p:sp>
      <p:grpSp>
        <p:nvGrpSpPr>
          <p:cNvPr id="758" name="Group 758"/>
          <p:cNvGrpSpPr/>
          <p:nvPr/>
        </p:nvGrpSpPr>
        <p:grpSpPr>
          <a:xfrm>
            <a:off x="1166227" y="4385103"/>
            <a:ext cx="19164411" cy="7034672"/>
            <a:chOff x="92937" y="0"/>
            <a:chExt cx="19164409" cy="7034670"/>
          </a:xfrm>
        </p:grpSpPr>
        <p:grpSp>
          <p:nvGrpSpPr>
            <p:cNvPr id="754" name="Group 754"/>
            <p:cNvGrpSpPr/>
            <p:nvPr/>
          </p:nvGrpSpPr>
          <p:grpSpPr>
            <a:xfrm>
              <a:off x="2406064" y="0"/>
              <a:ext cx="16851284" cy="7034671"/>
              <a:chOff x="0" y="0"/>
              <a:chExt cx="16851283" cy="7034670"/>
            </a:xfrm>
          </p:grpSpPr>
          <p:pic>
            <p:nvPicPr>
              <p:cNvPr id="750" name="rmarkdown-2.0.png"/>
              <p:cNvPicPr>
                <a:picLocks noChangeAspect="1"/>
              </p:cNvPicPr>
              <p:nvPr/>
            </p:nvPicPr>
            <p:blipFill>
              <a:blip r:embed="rId6">
                <a:extLst/>
              </a:blip>
              <a:stretch>
                <a:fillRect/>
              </a:stretch>
            </p:blipFill>
            <p:spPr>
              <a:xfrm>
                <a:off x="0" y="1061485"/>
                <a:ext cx="6330228" cy="4891422"/>
              </a:xfrm>
              <a:prstGeom prst="rect">
                <a:avLst/>
              </a:prstGeom>
              <a:ln w="25400" cap="flat">
                <a:solidFill>
                  <a:srgbClr val="000000"/>
                </a:solidFill>
                <a:prstDash val="solid"/>
                <a:miter lim="400000"/>
              </a:ln>
              <a:effectLst/>
            </p:spPr>
          </p:pic>
          <p:sp>
            <p:nvSpPr>
              <p:cNvPr id="751" name="Shape 751"/>
              <p:cNvSpPr/>
              <p:nvPr/>
            </p:nvSpPr>
            <p:spPr>
              <a:xfrm>
                <a:off x="1657957" y="0"/>
                <a:ext cx="3459057" cy="7034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3"/>
                    </a:moveTo>
                    <a:lnTo>
                      <a:pt x="21477" y="0"/>
                    </a:lnTo>
                    <a:lnTo>
                      <a:pt x="21600" y="21600"/>
                    </a:lnTo>
                    <a:lnTo>
                      <a:pt x="171" y="9814"/>
                    </a:lnTo>
                    <a:lnTo>
                      <a:pt x="0" y="6913"/>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52" name="Shape 752"/>
              <p:cNvSpPr/>
              <p:nvPr/>
            </p:nvSpPr>
            <p:spPr>
              <a:xfrm>
                <a:off x="1633069" y="2267211"/>
                <a:ext cx="1353326" cy="1009891"/>
              </a:xfrm>
              <a:prstGeom prst="rect">
                <a:avLst/>
              </a:prstGeom>
              <a:solidFill>
                <a:srgbClr val="53585F">
                  <a:alpha val="6077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753" name="rmarkdown-2.0.png"/>
              <p:cNvPicPr>
                <a:picLocks noChangeAspect="1"/>
              </p:cNvPicPr>
              <p:nvPr/>
            </p:nvPicPr>
            <p:blipFill>
              <a:blip r:embed="rId7">
                <a:extLst/>
              </a:blip>
              <a:stretch>
                <a:fillRect/>
              </a:stretch>
            </p:blipFill>
            <p:spPr>
              <a:xfrm>
                <a:off x="5017882" y="49721"/>
                <a:ext cx="11833402" cy="6914950"/>
              </a:xfrm>
              <a:prstGeom prst="rect">
                <a:avLst/>
              </a:prstGeom>
              <a:ln w="25400" cap="flat">
                <a:solidFill>
                  <a:srgbClr val="000000"/>
                </a:solidFill>
                <a:prstDash val="solid"/>
                <a:miter lim="400000"/>
              </a:ln>
              <a:effectLst/>
            </p:spPr>
          </p:pic>
        </p:grpSp>
        <p:pic>
          <p:nvPicPr>
            <p:cNvPr id="755" name=""/>
            <p:cNvPicPr>
              <a:picLocks noChangeAspect="0"/>
            </p:cNvPicPr>
            <p:nvPr/>
          </p:nvPicPr>
          <p:blipFill>
            <a:blip r:embed="rId8">
              <a:extLst/>
            </a:blip>
            <a:stretch>
              <a:fillRect/>
            </a:stretch>
          </p:blipFill>
          <p:spPr>
            <a:xfrm flipH="1">
              <a:off x="1136740" y="2700090"/>
              <a:ext cx="1563046" cy="1999962"/>
            </a:xfrm>
            <a:prstGeom prst="rect">
              <a:avLst/>
            </a:prstGeom>
            <a:effectLst/>
          </p:spPr>
        </p:pic>
        <p:sp>
          <p:nvSpPr>
            <p:cNvPr id="757" name="Shape 757"/>
            <p:cNvSpPr/>
            <p:nvPr/>
          </p:nvSpPr>
          <p:spPr>
            <a:xfrm rot="20517336">
              <a:off x="50352" y="2695358"/>
              <a:ext cx="17317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nSpc>
                  <a:spcPct val="70000"/>
                </a:lnSpc>
                <a:defRPr sz="3000">
                  <a:solidFill>
                    <a:srgbClr val="FF2600"/>
                  </a:solidFill>
                  <a:latin typeface="Helvetica"/>
                  <a:ea typeface="Helvetica"/>
                  <a:cs typeface="Helvetica"/>
                  <a:sym typeface="Helvetica"/>
                </a:defRPr>
              </a:lvl1pPr>
            </a:lstStyle>
            <a:p>
              <a:pPr/>
              <a:r>
                <a:t>on back</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762" name="Shape 762"/>
          <p:cNvSpPr txBox="1"/>
          <p:nvPr/>
        </p:nvSpPr>
        <p:spPr>
          <a:xfrm>
            <a:off x="2833687" y="5283199"/>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Parameters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Shape 766"/>
          <p:cNvSpPr txBox="1"/>
          <p:nvPr>
            <p:ph type="title" idx="4294967295"/>
          </p:nvPr>
        </p:nvSpPr>
        <p:spPr>
          <a:xfrm>
            <a:off x="4833937" y="-100013"/>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 2</a:t>
            </a:r>
          </a:p>
        </p:txBody>
      </p:sp>
      <p:pic>
        <p:nvPicPr>
          <p:cNvPr id="767"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68" name="Shape 768"/>
          <p:cNvSpPr txBox="1"/>
          <p:nvPr>
            <p:ph type="body" idx="4294967295"/>
          </p:nvPr>
        </p:nvSpPr>
        <p:spPr>
          <a:xfrm>
            <a:off x="3801442" y="2821783"/>
            <a:ext cx="16781116" cy="8072434"/>
          </a:xfrm>
          <a:prstGeom prst="rect">
            <a:avLst/>
          </a:prstGeom>
        </p:spPr>
        <p:txBody>
          <a:bodyPr lIns="71437" tIns="71437" rIns="71437" bIns="71437" anchor="t"/>
          <a:lstStyle/>
          <a:p>
            <a:pPr marL="0" indent="0" defTabSz="537463">
              <a:spcBef>
                <a:spcPts val="6000"/>
              </a:spcBef>
              <a:buSzTx/>
              <a:buNone/>
              <a:defRPr sz="6900">
                <a:solidFill>
                  <a:srgbClr val="005493"/>
                </a:solidFill>
              </a:defRPr>
            </a:pPr>
            <a:r>
              <a:t>Open </a:t>
            </a:r>
            <a:r>
              <a:rPr b="1"/>
              <a:t>05-RMarkdown-Parameters.Rmd</a:t>
            </a:r>
            <a:r>
              <a:t>. </a:t>
            </a:r>
          </a:p>
          <a:p>
            <a:pPr marL="0" indent="0" defTabSz="537463">
              <a:spcBef>
                <a:spcPts val="6000"/>
              </a:spcBef>
              <a:buSzTx/>
              <a:buNone/>
              <a:defRPr sz="6900">
                <a:solidFill>
                  <a:srgbClr val="005493"/>
                </a:solidFill>
              </a:defRPr>
            </a:pPr>
            <a:r>
              <a:t>Click the dropdown menu next to Knit and use </a:t>
            </a:r>
            <a:r>
              <a:rPr b="1"/>
              <a:t>Knit with Parameters</a:t>
            </a:r>
            <a:r>
              <a:t> to render the document. </a:t>
            </a:r>
          </a:p>
          <a:p>
            <a:pPr marL="0" indent="0" defTabSz="537463">
              <a:spcBef>
                <a:spcPts val="6000"/>
              </a:spcBef>
              <a:buSzTx/>
              <a:buNone/>
              <a:defRPr sz="6900">
                <a:solidFill>
                  <a:srgbClr val="005493"/>
                </a:solidFill>
              </a:defRPr>
            </a:pPr>
            <a:r>
              <a:t>What happens if you type in a different name?</a:t>
            </a:r>
          </a:p>
        </p:txBody>
      </p:sp>
      <p:sp>
        <p:nvSpPr>
          <p:cNvPr id="769" name="Shape 76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30000" fill="hold"/>
                                        <p:tgtEl>
                                          <p:spTgt spid="7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67"/>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7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73" name="Shape 773"/>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Parameters</a:t>
            </a:r>
          </a:p>
        </p:txBody>
      </p:sp>
      <p:sp>
        <p:nvSpPr>
          <p:cNvPr id="774" name="Shape 774"/>
          <p:cNvSpPr/>
          <p:nvPr/>
        </p:nvSpPr>
        <p:spPr>
          <a:xfrm>
            <a:off x="8280593" y="5090840"/>
            <a:ext cx="8557250" cy="6107644"/>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75" name="Shape 775"/>
          <p:cNvSpPr/>
          <p:nvPr/>
        </p:nvSpPr>
        <p:spPr>
          <a:xfrm>
            <a:off x="8528418" y="4698749"/>
            <a:ext cx="8428074" cy="6107644"/>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76" name="Shape 776"/>
          <p:cNvSpPr txBox="1"/>
          <p:nvPr/>
        </p:nvSpPr>
        <p:spPr>
          <a:xfrm>
            <a:off x="8887874" y="4939757"/>
            <a:ext cx="7511692" cy="5900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78358">
              <a:spcBef>
                <a:spcPts val="1400"/>
              </a:spcBef>
              <a:defRPr sz="3959">
                <a:solidFill>
                  <a:srgbClr val="A6AAA9"/>
                </a:solidFill>
                <a:latin typeface="Monaco"/>
                <a:ea typeface="Monaco"/>
                <a:cs typeface="Monaco"/>
                <a:sym typeface="Monaco"/>
              </a:defRPr>
            </a:pPr>
            <a:r>
              <a:t>---</a:t>
            </a:r>
          </a:p>
          <a:p>
            <a:pPr algn="l" defTabSz="578358">
              <a:spcBef>
                <a:spcPts val="1400"/>
              </a:spcBef>
              <a:defRPr sz="3959">
                <a:solidFill>
                  <a:srgbClr val="A6AAA9"/>
                </a:solidFill>
                <a:latin typeface="Monaco"/>
                <a:ea typeface="Monaco"/>
                <a:cs typeface="Monaco"/>
                <a:sym typeface="Monaco"/>
              </a:defRPr>
            </a:pPr>
            <a:r>
              <a:t>title: "Untitled"</a:t>
            </a:r>
          </a:p>
          <a:p>
            <a:pPr algn="l" defTabSz="578358">
              <a:spcBef>
                <a:spcPts val="1400"/>
              </a:spcBef>
              <a:defRPr sz="3959">
                <a:solidFill>
                  <a:srgbClr val="A6AAA9"/>
                </a:solidFill>
                <a:latin typeface="Monaco"/>
                <a:ea typeface="Monaco"/>
                <a:cs typeface="Monaco"/>
                <a:sym typeface="Monaco"/>
              </a:defRPr>
            </a:pPr>
            <a:r>
              <a:t>output: html_document</a:t>
            </a:r>
          </a:p>
          <a:p>
            <a:pPr algn="l" defTabSz="578358">
              <a:spcBef>
                <a:spcPts val="1400"/>
              </a:spcBef>
              <a:defRPr sz="3959">
                <a:latin typeface="Monaco"/>
                <a:ea typeface="Monaco"/>
                <a:cs typeface="Monaco"/>
                <a:sym typeface="Monaco"/>
              </a:defRPr>
            </a:pPr>
            <a:r>
              <a:t>params:</a:t>
            </a:r>
          </a:p>
          <a:p>
            <a:pPr algn="l" defTabSz="578358">
              <a:spcBef>
                <a:spcPts val="1400"/>
              </a:spcBef>
              <a:defRPr sz="3959">
                <a:latin typeface="Monaco"/>
                <a:ea typeface="Monaco"/>
                <a:cs typeface="Monaco"/>
                <a:sym typeface="Monaco"/>
              </a:defRPr>
            </a:pPr>
            <a:r>
              <a:t>  filename: "data.csv"</a:t>
            </a:r>
          </a:p>
          <a:p>
            <a:pPr algn="l" defTabSz="578358">
              <a:spcBef>
                <a:spcPts val="1400"/>
              </a:spcBef>
              <a:defRPr sz="3959">
                <a:latin typeface="Monaco"/>
                <a:ea typeface="Monaco"/>
                <a:cs typeface="Monaco"/>
                <a:sym typeface="Monaco"/>
              </a:defRPr>
            </a:pPr>
            <a:r>
              <a:t>  symbol: "FB"</a:t>
            </a:r>
          </a:p>
          <a:p>
            <a:pPr algn="l" defTabSz="578358">
              <a:spcBef>
                <a:spcPts val="1400"/>
              </a:spcBef>
              <a:defRPr sz="3959">
                <a:solidFill>
                  <a:srgbClr val="A6AAA9"/>
                </a:solidFill>
                <a:latin typeface="Monaco"/>
                <a:ea typeface="Monaco"/>
                <a:cs typeface="Monaco"/>
                <a:sym typeface="Monaco"/>
              </a:defRPr>
            </a:pPr>
            <a:r>
              <a:t>---</a:t>
            </a:r>
          </a:p>
        </p:txBody>
      </p:sp>
      <p:sp>
        <p:nvSpPr>
          <p:cNvPr id="777" name="Shape 777"/>
          <p:cNvSpPr txBox="1"/>
          <p:nvPr/>
        </p:nvSpPr>
        <p:spPr>
          <a:xfrm>
            <a:off x="4374665" y="3472255"/>
            <a:ext cx="15669435"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A list of values that you can call in R code chunks</a:t>
            </a:r>
          </a:p>
        </p:txBody>
      </p:sp>
      <p:sp>
        <p:nvSpPr>
          <p:cNvPr id="778" name="Shape 778"/>
          <p:cNvSpPr/>
          <p:nvPr/>
        </p:nvSpPr>
        <p:spPr>
          <a:xfrm>
            <a:off x="6678524" y="8758005"/>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79" name="Shape 779"/>
          <p:cNvSpPr txBox="1"/>
          <p:nvPr/>
        </p:nvSpPr>
        <p:spPr>
          <a:xfrm>
            <a:off x="1077334" y="8530210"/>
            <a:ext cx="5269123" cy="22198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nSpc>
                <a:spcPct val="80000"/>
              </a:lnSpc>
              <a:spcBef>
                <a:spcPts val="2400"/>
              </a:spcBef>
              <a:defRPr b="1" sz="6000">
                <a:solidFill>
                  <a:schemeClr val="accent1"/>
                </a:solidFill>
                <a:latin typeface="Helvetica"/>
                <a:ea typeface="Helvetica"/>
                <a:cs typeface="Helvetica"/>
                <a:sym typeface="Helvetica"/>
              </a:defRPr>
            </a:lvl1pPr>
          </a:lstStyle>
          <a:p>
            <a:pPr/>
            <a:r>
              <a:t>elements and values</a:t>
            </a:r>
          </a:p>
        </p:txBody>
      </p:sp>
      <p:sp>
        <p:nvSpPr>
          <p:cNvPr id="780" name="Shape 780"/>
          <p:cNvSpPr/>
          <p:nvPr/>
        </p:nvSpPr>
        <p:spPr>
          <a:xfrm>
            <a:off x="6678524" y="7325522"/>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81" name="Shape 781"/>
          <p:cNvSpPr txBox="1"/>
          <p:nvPr/>
        </p:nvSpPr>
        <p:spPr>
          <a:xfrm>
            <a:off x="1077334" y="7376322"/>
            <a:ext cx="5269123" cy="11292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spcBef>
                <a:spcPts val="2400"/>
              </a:spcBef>
              <a:defRPr b="1" sz="6000">
                <a:solidFill>
                  <a:schemeClr val="accent1"/>
                </a:solidFill>
                <a:latin typeface="Helvetica"/>
                <a:ea typeface="Helvetica"/>
                <a:cs typeface="Helvetica"/>
                <a:sym typeface="Helvetica"/>
              </a:defRPr>
            </a:lvl1pPr>
          </a:lstStyle>
          <a:p>
            <a:pPr/>
            <a:r>
              <a:t>params list</a:t>
            </a:r>
          </a:p>
        </p:txBody>
      </p:sp>
      <p:sp>
        <p:nvSpPr>
          <p:cNvPr id="782" name="Shape 782"/>
          <p:cNvSpPr/>
          <p:nvPr/>
        </p:nvSpPr>
        <p:spPr>
          <a:xfrm>
            <a:off x="11944489" y="5491729"/>
            <a:ext cx="11258948" cy="2413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10" y="0"/>
                </a:moveTo>
                <a:cubicBezTo>
                  <a:pt x="11252" y="0"/>
                  <a:pt x="10881" y="1732"/>
                  <a:pt x="10881" y="3868"/>
                </a:cubicBezTo>
                <a:lnTo>
                  <a:pt x="10881" y="9909"/>
                </a:lnTo>
                <a:lnTo>
                  <a:pt x="0" y="21600"/>
                </a:lnTo>
                <a:lnTo>
                  <a:pt x="10988" y="12135"/>
                </a:lnTo>
                <a:cubicBezTo>
                  <a:pt x="11130" y="13324"/>
                  <a:pt x="11398" y="14142"/>
                  <a:pt x="11710" y="14142"/>
                </a:cubicBezTo>
                <a:lnTo>
                  <a:pt x="20771" y="14142"/>
                </a:lnTo>
                <a:cubicBezTo>
                  <a:pt x="21229" y="14142"/>
                  <a:pt x="21600" y="12410"/>
                  <a:pt x="21600" y="10274"/>
                </a:cubicBezTo>
                <a:lnTo>
                  <a:pt x="21600" y="3868"/>
                </a:lnTo>
                <a:cubicBezTo>
                  <a:pt x="21600" y="1732"/>
                  <a:pt x="21229" y="0"/>
                  <a:pt x="20771" y="0"/>
                </a:cubicBezTo>
                <a:lnTo>
                  <a:pt x="11710" y="0"/>
                </a:lnTo>
                <a:close/>
              </a:path>
            </a:pathLst>
          </a:custGeom>
          <a:solidFill>
            <a:schemeClr val="accent1">
              <a:alpha val="643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6000">
                <a:solidFill>
                  <a:srgbClr val="FFFFFF"/>
                </a:solidFill>
                <a:latin typeface="Helvetica"/>
                <a:ea typeface="Helvetica"/>
                <a:cs typeface="Helvetica"/>
                <a:sym typeface="Helvetica"/>
              </a:defRPr>
            </a:lvl1pPr>
          </a:lstStyle>
          <a:p>
            <a:pPr/>
            <a:r>
              <a:t>colon</a:t>
            </a:r>
          </a:p>
        </p:txBody>
      </p:sp>
      <p:sp>
        <p:nvSpPr>
          <p:cNvPr id="783" name="Shape 783"/>
          <p:cNvSpPr/>
          <p:nvPr/>
        </p:nvSpPr>
        <p:spPr>
          <a:xfrm>
            <a:off x="15959504" y="7354483"/>
            <a:ext cx="7220348" cy="3317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79" y="0"/>
                </a:moveTo>
                <a:cubicBezTo>
                  <a:pt x="5465" y="0"/>
                  <a:pt x="4886" y="1260"/>
                  <a:pt x="4886" y="2814"/>
                </a:cubicBezTo>
                <a:lnTo>
                  <a:pt x="4886" y="8544"/>
                </a:lnTo>
                <a:lnTo>
                  <a:pt x="0" y="9373"/>
                </a:lnTo>
                <a:lnTo>
                  <a:pt x="4886" y="10200"/>
                </a:lnTo>
                <a:lnTo>
                  <a:pt x="4886" y="18786"/>
                </a:lnTo>
                <a:cubicBezTo>
                  <a:pt x="4886" y="20340"/>
                  <a:pt x="5465" y="21600"/>
                  <a:pt x="6179" y="21600"/>
                </a:cubicBezTo>
                <a:lnTo>
                  <a:pt x="20307" y="21600"/>
                </a:lnTo>
                <a:cubicBezTo>
                  <a:pt x="21021" y="21600"/>
                  <a:pt x="21600" y="20340"/>
                  <a:pt x="21600" y="18786"/>
                </a:cubicBezTo>
                <a:lnTo>
                  <a:pt x="21600" y="2814"/>
                </a:lnTo>
                <a:cubicBezTo>
                  <a:pt x="21600" y="1260"/>
                  <a:pt x="21021" y="0"/>
                  <a:pt x="20307" y="0"/>
                </a:cubicBezTo>
                <a:lnTo>
                  <a:pt x="6179" y="0"/>
                </a:lnTo>
                <a:close/>
              </a:path>
            </a:pathLst>
          </a:custGeom>
          <a:solidFill>
            <a:schemeClr val="accent1">
              <a:hueOff val="273561"/>
              <a:satOff val="2937"/>
              <a:lumOff val="-22233"/>
              <a:alpha val="643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6000">
                <a:solidFill>
                  <a:srgbClr val="FFFFFF"/>
                </a:solidFill>
                <a:latin typeface="Helvetica"/>
                <a:ea typeface="Helvetica"/>
                <a:cs typeface="Helvetica"/>
                <a:sym typeface="Helvetica"/>
              </a:defRPr>
            </a:lvl1pPr>
          </a:lstStyle>
          <a:p>
            <a:pPr/>
            <a:r>
              <a:t>New line. Indented two spaces</a:t>
            </a:r>
          </a:p>
        </p:txBody>
      </p:sp>
      <p:sp>
        <p:nvSpPr>
          <p:cNvPr id="784" name="Shape 78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82"/>
                                        </p:tgtEl>
                                        <p:attrNameLst>
                                          <p:attrName>style.visibility</p:attrName>
                                        </p:attrNameLst>
                                      </p:cBhvr>
                                      <p:to>
                                        <p:strVal val="visible"/>
                                      </p:to>
                                    </p:set>
                                    <p:animEffect filter="dissolve" transition="in">
                                      <p:cBhvr>
                                        <p:cTn id="7" dur="200"/>
                                        <p:tgtEl>
                                          <p:spTgt spid="78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783"/>
                                        </p:tgtEl>
                                        <p:attrNameLst>
                                          <p:attrName>style.visibility</p:attrName>
                                        </p:attrNameLst>
                                      </p:cBhvr>
                                      <p:to>
                                        <p:strVal val="visible"/>
                                      </p:to>
                                    </p:set>
                                    <p:animEffect filter="dissolve" transition="in">
                                      <p:cBhvr>
                                        <p:cTn id="12" dur="199"/>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2" grpId="1"/>
      <p:bldP build="whole" bldLvl="1" animBg="1" rev="0" advAuto="0" spid="783"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hape 78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8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90" name="Shape 790"/>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1" name="Shape 79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2" name="Shape 792"/>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3" name="Shape 793"/>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4" name="Shape 794"/>
          <p:cNvSpPr/>
          <p:nvPr/>
        </p:nvSpPr>
        <p:spPr>
          <a:xfrm>
            <a:off x="11605052" y="8398278"/>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5" name="Shape 795"/>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90727">
              <a:defRPr sz="10080">
                <a:latin typeface="Helvetica"/>
                <a:ea typeface="Helvetica"/>
                <a:cs typeface="Helvetica"/>
                <a:sym typeface="Helvetica"/>
              </a:defRPr>
            </a:lvl1pPr>
          </a:lstStyle>
          <a:p>
            <a:pPr/>
            <a:r>
              <a:t>Using Parameters</a:t>
            </a:r>
          </a:p>
        </p:txBody>
      </p:sp>
      <p:sp>
        <p:nvSpPr>
          <p:cNvPr id="796" name="Shape 796"/>
          <p:cNvSpPr txBox="1"/>
          <p:nvPr/>
        </p:nvSpPr>
        <p:spPr>
          <a:xfrm>
            <a:off x="6258001" y="3307022"/>
            <a:ext cx="11894252" cy="2203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Call parameter values as elements of the params list, </a:t>
            </a:r>
            <a:r>
              <a:rPr b="1">
                <a:solidFill>
                  <a:schemeClr val="accent1"/>
                </a:solidFill>
              </a:rPr>
              <a:t>params$num</a:t>
            </a:r>
          </a:p>
        </p:txBody>
      </p:sp>
      <p:pic>
        <p:nvPicPr>
          <p:cNvPr id="797" name="Screen Shot 2014-06-29 at 9.58.21 PM.png"/>
          <p:cNvPicPr>
            <a:picLocks noChangeAspect="1"/>
          </p:cNvPicPr>
          <p:nvPr/>
        </p:nvPicPr>
        <p:blipFill>
          <a:blip r:embed="rId5">
            <a:extLst/>
          </a:blip>
          <a:srcRect l="2506" t="1538" r="7076" b="0"/>
          <a:stretch>
            <a:fillRect/>
          </a:stretch>
        </p:blipFill>
        <p:spPr>
          <a:xfrm>
            <a:off x="13443943" y="6144682"/>
            <a:ext cx="5280600" cy="5051008"/>
          </a:xfrm>
          <a:prstGeom prst="rect">
            <a:avLst/>
          </a:prstGeom>
          <a:ln w="12700">
            <a:miter lim="400000"/>
          </a:ln>
        </p:spPr>
      </p:pic>
      <p:sp>
        <p:nvSpPr>
          <p:cNvPr id="798" name="Shape 798"/>
          <p:cNvSpPr txBox="1"/>
          <p:nvPr/>
        </p:nvSpPr>
        <p:spPr>
          <a:xfrm>
            <a:off x="5926102" y="5619172"/>
            <a:ext cx="5493743" cy="76924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14095">
              <a:spcBef>
                <a:spcPts val="1300"/>
              </a:spcBef>
              <a:defRPr sz="3520">
                <a:latin typeface="Monaco"/>
                <a:ea typeface="Monaco"/>
                <a:cs typeface="Monaco"/>
                <a:sym typeface="Monaco"/>
              </a:defRPr>
            </a:pPr>
            <a:r>
              <a:t>--- </a:t>
            </a:r>
          </a:p>
          <a:p>
            <a:pPr algn="l" defTabSz="514095">
              <a:spcBef>
                <a:spcPts val="1300"/>
              </a:spcBef>
              <a:defRPr sz="3520">
                <a:latin typeface="Monaco"/>
                <a:ea typeface="Monaco"/>
                <a:cs typeface="Monaco"/>
                <a:sym typeface="Monaco"/>
              </a:defRPr>
            </a:pPr>
            <a:r>
              <a:t>params:</a:t>
            </a:r>
          </a:p>
          <a:p>
            <a:pPr algn="l" defTabSz="514095">
              <a:spcBef>
                <a:spcPts val="1300"/>
              </a:spcBef>
              <a:defRPr sz="3520">
                <a:latin typeface="Monaco"/>
                <a:ea typeface="Monaco"/>
                <a:cs typeface="Monaco"/>
                <a:sym typeface="Monaco"/>
              </a:defRPr>
            </a:pPr>
            <a:r>
              <a:t>  num: 42</a:t>
            </a:r>
          </a:p>
          <a:p>
            <a:pPr algn="l" defTabSz="514095">
              <a:spcBef>
                <a:spcPts val="1300"/>
              </a:spcBef>
              <a:defRPr sz="3520">
                <a:latin typeface="Monaco"/>
                <a:ea typeface="Monaco"/>
                <a:cs typeface="Monaco"/>
                <a:sym typeface="Monaco"/>
              </a:defRPr>
            </a:pPr>
            <a:r>
              <a:t>--- </a:t>
            </a:r>
          </a:p>
          <a:p>
            <a:pPr algn="l" defTabSz="514095">
              <a:spcBef>
                <a:spcPts val="1300"/>
              </a:spcBef>
              <a:defRPr sz="3520">
                <a:latin typeface="Monaco"/>
                <a:ea typeface="Monaco"/>
                <a:cs typeface="Monaco"/>
                <a:sym typeface="Monaco"/>
              </a:defRPr>
            </a:pPr>
            <a:r>
              <a:t>The value of the parameter is </a:t>
            </a:r>
          </a:p>
          <a:p>
            <a:pPr algn="l" defTabSz="514095">
              <a:defRPr sz="3520">
                <a:latin typeface="Monaco"/>
                <a:ea typeface="Monaco"/>
                <a:cs typeface="Monaco"/>
                <a:sym typeface="Monaco"/>
              </a:defRPr>
            </a:pPr>
            <a:r>
              <a:t>`r </a:t>
            </a:r>
            <a:r>
              <a:rPr>
                <a:solidFill>
                  <a:schemeClr val="accent1"/>
                </a:solidFill>
              </a:rPr>
              <a:t>params$num</a:t>
            </a:r>
            <a:r>
              <a:t>`, e.g.</a:t>
            </a:r>
          </a:p>
          <a:p>
            <a:pPr algn="l" defTabSz="514095">
              <a:defRPr sz="3520">
                <a:latin typeface="Monaco"/>
                <a:ea typeface="Monaco"/>
                <a:cs typeface="Monaco"/>
                <a:sym typeface="Monaco"/>
              </a:defRPr>
            </a:pPr>
          </a:p>
          <a:p>
            <a:pPr algn="l" defTabSz="514095">
              <a:defRPr sz="3520">
                <a:latin typeface="Monaco"/>
                <a:ea typeface="Monaco"/>
                <a:cs typeface="Monaco"/>
                <a:sym typeface="Monaco"/>
              </a:defRPr>
            </a:pPr>
            <a:r>
              <a:t>```{r}</a:t>
            </a:r>
          </a:p>
          <a:p>
            <a:pPr algn="l" defTabSz="514095">
              <a:spcBef>
                <a:spcPts val="1300"/>
              </a:spcBef>
              <a:defRPr sz="3520">
                <a:solidFill>
                  <a:schemeClr val="accent1"/>
                </a:solidFill>
                <a:latin typeface="Monaco"/>
                <a:ea typeface="Monaco"/>
                <a:cs typeface="Monaco"/>
                <a:sym typeface="Monaco"/>
              </a:defRPr>
            </a:pPr>
            <a:r>
              <a:t>params$num</a:t>
            </a:r>
          </a:p>
          <a:p>
            <a:pPr algn="l" defTabSz="514095">
              <a:spcBef>
                <a:spcPts val="1300"/>
              </a:spcBef>
              <a:defRPr sz="3520">
                <a:latin typeface="Monaco"/>
                <a:ea typeface="Monaco"/>
                <a:cs typeface="Monaco"/>
                <a:sym typeface="Monaco"/>
              </a:defRPr>
            </a:pPr>
            <a:r>
              <a:t>```</a:t>
            </a:r>
          </a:p>
        </p:txBody>
      </p:sp>
      <p:pic>
        <p:nvPicPr>
          <p:cNvPr id="799" name="Screen Shot 2016-02-15 at 7.36.32 PM.png"/>
          <p:cNvPicPr>
            <a:picLocks noChangeAspect="1"/>
          </p:cNvPicPr>
          <p:nvPr/>
        </p:nvPicPr>
        <p:blipFill>
          <a:blip r:embed="rId6">
            <a:extLst/>
          </a:blip>
          <a:stretch>
            <a:fillRect/>
          </a:stretch>
        </p:blipFill>
        <p:spPr>
          <a:xfrm>
            <a:off x="13359496" y="5915449"/>
            <a:ext cx="5449382" cy="5375241"/>
          </a:xfrm>
          <a:prstGeom prst="rect">
            <a:avLst/>
          </a:prstGeom>
          <a:ln w="12700">
            <a:miter lim="400000"/>
          </a:ln>
        </p:spPr>
      </p:pic>
      <p:sp>
        <p:nvSpPr>
          <p:cNvPr id="800" name="Shape 800"/>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04" name="Shape 804"/>
          <p:cNvSpPr txBox="1"/>
          <p:nvPr/>
        </p:nvSpPr>
        <p:spPr>
          <a:xfrm>
            <a:off x="2896090" y="5074772"/>
            <a:ext cx="18460995" cy="5880938"/>
          </a:xfrm>
          <a:prstGeom prst="rect">
            <a:avLst/>
          </a:prstGeom>
          <a:solidFill>
            <a:srgbClr val="DFE0E2"/>
          </a:solidFill>
          <a:ln w="12700">
            <a:miter lim="400000"/>
          </a:ln>
        </p:spPr>
        <p:txBody>
          <a:bodyPr lIns="71437" tIns="71437" rIns="71437" bIns="71437" anchor="ctr">
            <a:normAutofit fontScale="100000" lnSpcReduction="0"/>
          </a:bodyPr>
          <a:lstStyle/>
          <a:p>
            <a:pPr algn="l">
              <a:defRPr sz="5500">
                <a:latin typeface="Source Code Pro"/>
                <a:ea typeface="Source Code Pro"/>
                <a:cs typeface="Source Code Pro"/>
                <a:sym typeface="Source Code Pro"/>
              </a:defRPr>
            </a:pPr>
          </a:p>
        </p:txBody>
      </p:sp>
      <p:sp>
        <p:nvSpPr>
          <p:cNvPr id="805" name="Shape 80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806" name="Shape 806"/>
          <p:cNvSpPr txBox="1"/>
          <p:nvPr>
            <p:ph type="title"/>
          </p:nvPr>
        </p:nvSpPr>
        <p:spPr>
          <a:xfrm>
            <a:off x="3106014" y="4833472"/>
            <a:ext cx="18460995" cy="5880938"/>
          </a:xfrm>
          <a:prstGeom prst="rect">
            <a:avLst/>
          </a:prstGeom>
          <a:solidFill>
            <a:srgbClr val="F1F2F4"/>
          </a:solidFill>
        </p:spPr>
        <p:txBody>
          <a:bodyPr/>
          <a:lstStyle/>
          <a:p>
            <a:pPr algn="l">
              <a:lnSpc>
                <a:spcPct val="120000"/>
              </a:lnSpc>
              <a:defRPr sz="5400">
                <a:latin typeface="Menlo"/>
                <a:ea typeface="Menlo"/>
                <a:cs typeface="Menlo"/>
                <a:sym typeface="Menlo"/>
              </a:defRPr>
            </a:pPr>
            <a:r>
              <a:t>names &lt;- c("Alice", "Bob", "Cathy")</a:t>
            </a:r>
          </a:p>
          <a:p>
            <a:pPr algn="l">
              <a:lnSpc>
                <a:spcPct val="120000"/>
              </a:lnSpc>
              <a:defRPr sz="5400">
                <a:latin typeface="Menlo"/>
                <a:ea typeface="Menlo"/>
                <a:cs typeface="Menlo"/>
                <a:sym typeface="Menlo"/>
              </a:defRPr>
            </a:pPr>
          </a:p>
          <a:p>
            <a:pPr algn="l">
              <a:lnSpc>
                <a:spcPct val="120000"/>
              </a:lnSpc>
              <a:defRPr sz="5400">
                <a:latin typeface="Menlo"/>
                <a:ea typeface="Menlo"/>
                <a:cs typeface="Menlo"/>
                <a:sym typeface="Menlo"/>
              </a:defRPr>
            </a:pPr>
            <a:r>
              <a:t>for (name in names) {</a:t>
            </a:r>
          </a:p>
          <a:p>
            <a:pPr algn="l">
              <a:lnSpc>
                <a:spcPct val="120000"/>
              </a:lnSpc>
              <a:defRPr sz="5400">
                <a:latin typeface="Menlo"/>
                <a:ea typeface="Menlo"/>
                <a:cs typeface="Menlo"/>
                <a:sym typeface="Menlo"/>
              </a:defRPr>
            </a:pPr>
            <a:r>
              <a:t>  render("05-RMarkdown-Parameters.Rmd", </a:t>
            </a:r>
          </a:p>
          <a:p>
            <a:pPr algn="l">
              <a:lnSpc>
                <a:spcPct val="120000"/>
              </a:lnSpc>
              <a:defRPr sz="5400">
                <a:latin typeface="Menlo"/>
                <a:ea typeface="Menlo"/>
                <a:cs typeface="Menlo"/>
                <a:sym typeface="Menlo"/>
              </a:defRPr>
            </a:pPr>
            <a:r>
              <a:t>         params = list(data = name))</a:t>
            </a:r>
          </a:p>
          <a:p>
            <a:pPr algn="l">
              <a:lnSpc>
                <a:spcPct val="120000"/>
              </a:lnSpc>
              <a:defRPr sz="5400">
                <a:latin typeface="Menlo"/>
                <a:ea typeface="Menlo"/>
                <a:cs typeface="Menlo"/>
                <a:sym typeface="Menlo"/>
              </a:defRPr>
            </a:pPr>
            <a:r>
              <a:t>}</a:t>
            </a:r>
          </a:p>
        </p:txBody>
      </p:sp>
      <p:sp>
        <p:nvSpPr>
          <p:cNvPr id="807" name="Shape 807"/>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render() + for</a:t>
            </a:r>
          </a:p>
        </p:txBody>
      </p:sp>
      <p:pic>
        <p:nvPicPr>
          <p:cNvPr id="8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Shape 81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81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814" name="Shape 814"/>
          <p:cNvSpPr txBox="1"/>
          <p:nvPr/>
        </p:nvSpPr>
        <p:spPr>
          <a:xfrm>
            <a:off x="2991606" y="1542578"/>
            <a:ext cx="18400788" cy="32938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Code is an opportunity</a:t>
            </a:r>
          </a:p>
        </p:txBody>
      </p:sp>
      <p:sp>
        <p:nvSpPr>
          <p:cNvPr id="815" name="Shape 81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
        <p:nvSpPr>
          <p:cNvPr id="816" name="Shape 816"/>
          <p:cNvSpPr txBox="1"/>
          <p:nvPr/>
        </p:nvSpPr>
        <p:spPr>
          <a:xfrm>
            <a:off x="2991606" y="4010735"/>
            <a:ext cx="18400788" cy="5694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24100">
                <a:solidFill>
                  <a:srgbClr val="EBEBEB"/>
                </a:solidFill>
                <a:latin typeface="Helvetica"/>
                <a:ea typeface="Helvetica"/>
                <a:cs typeface="Helvetica"/>
                <a:sym typeface="Helvetica"/>
              </a:defRPr>
            </a:lvl1pPr>
          </a:lstStyle>
          <a:p>
            <a:pPr/>
            <a:r>
              <a:t>Demo</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0"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821" name="Shape 821"/>
          <p:cNvSpPr txBox="1"/>
          <p:nvPr/>
        </p:nvSpPr>
        <p:spPr>
          <a:xfrm>
            <a:off x="777634" y="195163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Report Reproducibly with</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Shape 82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82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825" name="www.surveymonkey.com/r/SX9X69R"/>
          <p:cNvSpPr txBox="1"/>
          <p:nvPr/>
        </p:nvSpPr>
        <p:spPr>
          <a:xfrm>
            <a:off x="6067308" y="6326177"/>
            <a:ext cx="9610886" cy="14636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z="8700" u="sng">
                <a:solidFill>
                  <a:srgbClr val="0000FF"/>
                </a:solidFill>
                <a:uFill>
                  <a:solidFill>
                    <a:srgbClr val="0000FF"/>
                  </a:solidFill>
                </a:uFill>
                <a:latin typeface="Helvetica"/>
                <a:ea typeface="Helvetica"/>
                <a:cs typeface="Helvetica"/>
                <a:sym typeface="Helvetica"/>
                <a:hlinkClick r:id="rId5" invalidUrl="" action="" tgtFrame="" tooltip="" history="1" highlightClick="0" endSnd="0"/>
              </a:defRPr>
            </a:lvl1pPr>
          </a:lstStyle>
          <a:p>
            <a:pPr>
              <a:defRPr>
                <a:solidFill>
                  <a:srgbClr val="000000"/>
                </a:solidFill>
                <a:uFillTx/>
              </a:defRPr>
            </a:pPr>
            <a:r>
              <a:rPr>
                <a:solidFill>
                  <a:srgbClr val="0000FF"/>
                </a:solidFill>
                <a:uFill>
                  <a:solidFill>
                    <a:srgbClr val="0000FF"/>
                  </a:solidFill>
                </a:uFill>
                <a:hlinkClick r:id="rId5" invalidUrl="" action="" tgtFrame="" tooltip="" history="1" highlightClick="0" endSnd="0"/>
              </a:rPr>
              <a:t>rstd.io/class-survey</a:t>
            </a:r>
          </a:p>
        </p:txBody>
      </p:sp>
      <p:sp>
        <p:nvSpPr>
          <p:cNvPr id="826" name="Please take the class survey"/>
          <p:cNvSpPr txBox="1"/>
          <p:nvPr/>
        </p:nvSpPr>
        <p:spPr>
          <a:xfrm>
            <a:off x="6067308" y="3662577"/>
            <a:ext cx="17314080" cy="343471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lgn="l">
              <a:lnSpc>
                <a:spcPct val="80000"/>
              </a:lnSpc>
              <a:defRPr sz="12000">
                <a:latin typeface="Helvetica"/>
                <a:ea typeface="Helvetica"/>
                <a:cs typeface="Helvetica"/>
                <a:sym typeface="Helvetica"/>
              </a:defRPr>
            </a:lvl1pPr>
          </a:lstStyle>
          <a:p>
            <a:pPr/>
            <a:r>
              <a:t>Please take the class survey</a:t>
            </a:r>
          </a:p>
        </p:txBody>
      </p:sp>
      <p:pic>
        <p:nvPicPr>
          <p:cNvPr id="827" name="Image" descr="Image"/>
          <p:cNvPicPr>
            <a:picLocks noChangeAspect="1"/>
          </p:cNvPicPr>
          <p:nvPr/>
        </p:nvPicPr>
        <p:blipFill>
          <a:blip r:embed="rId6">
            <a:extLst/>
          </a:blip>
          <a:stretch>
            <a:fillRect/>
          </a:stretch>
        </p:blipFill>
        <p:spPr>
          <a:xfrm>
            <a:off x="1002611" y="4412843"/>
            <a:ext cx="4427963" cy="3250313"/>
          </a:xfrm>
          <a:prstGeom prst="rect">
            <a:avLst/>
          </a:prstGeom>
          <a:ln w="12700">
            <a:miter lim="400000"/>
          </a:ln>
        </p:spPr>
      </p:pic>
      <p:sp>
        <p:nvSpPr>
          <p:cNvPr id="828" name="Shape 828"/>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2000">
                <a:latin typeface="Helvetica"/>
                <a:ea typeface="Helvetica"/>
                <a:cs typeface="Helvetica"/>
                <a:sym typeface="Helvetica"/>
              </a:defRPr>
            </a:lvl1pPr>
          </a:lstStyle>
          <a:p>
            <a:pPr/>
            <a:r>
              <a:t>Thank you</a:t>
            </a:r>
          </a:p>
        </p:txBody>
      </p:sp>
      <p:sp>
        <p:nvSpPr>
          <p:cNvPr id="829" name="Shape 82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230" name="Shape 230"/>
          <p:cNvSpPr txBox="1"/>
          <p:nvPr/>
        </p:nvSpPr>
        <p:spPr>
          <a:xfrm>
            <a:off x="2833687" y="5283199"/>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How it 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2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grpSp>
        <p:nvGrpSpPr>
          <p:cNvPr id="239" name="Group 239"/>
          <p:cNvGrpSpPr/>
          <p:nvPr/>
        </p:nvGrpSpPr>
        <p:grpSpPr>
          <a:xfrm>
            <a:off x="1464825" y="4755780"/>
            <a:ext cx="4204440" cy="4204440"/>
            <a:chOff x="0" y="0"/>
            <a:chExt cx="4204438" cy="4204438"/>
          </a:xfrm>
        </p:grpSpPr>
        <p:pic>
          <p:nvPicPr>
            <p:cNvPr id="236"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37" name="Shape 237"/>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sx="100000" sy="100000" kx="0" ky="0" algn="b" rotWithShape="0" blurRad="25400" dist="12700" dir="540000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p>
          </p:txBody>
        </p:sp>
        <p:sp>
          <p:nvSpPr>
            <p:cNvPr id="238" name="Shape 238"/>
            <p:cNvSpPr txBox="1"/>
            <p:nvPr/>
          </p:nvSpPr>
          <p:spPr>
            <a:xfrm>
              <a:off x="1057930" y="1252724"/>
              <a:ext cx="2088579" cy="147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pPr/>
              <a:r>
                <a:t>Rmd</a:t>
              </a:r>
            </a:p>
          </p:txBody>
        </p:sp>
      </p:grpSp>
      <p:grpSp>
        <p:nvGrpSpPr>
          <p:cNvPr id="243" name="Group 243"/>
          <p:cNvGrpSpPr/>
          <p:nvPr/>
        </p:nvGrpSpPr>
        <p:grpSpPr>
          <a:xfrm>
            <a:off x="8983877" y="4755780"/>
            <a:ext cx="4204440" cy="4204440"/>
            <a:chOff x="0" y="0"/>
            <a:chExt cx="4204438" cy="4204438"/>
          </a:xfrm>
        </p:grpSpPr>
        <p:pic>
          <p:nvPicPr>
            <p:cNvPr id="240"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41" name="Shape 241"/>
            <p:cNvSpPr/>
            <p:nvPr/>
          </p:nvSpPr>
          <p:spPr>
            <a:xfrm>
              <a:off x="1060142" y="1009486"/>
              <a:ext cx="2134810" cy="2134811"/>
            </a:xfrm>
            <a:prstGeom prst="ellipse">
              <a:avLst/>
            </a:prstGeom>
            <a:gradFill flip="none" rotWithShape="1">
              <a:gsLst>
                <a:gs pos="0">
                  <a:srgbClr val="FF7E79"/>
                </a:gs>
                <a:gs pos="100000">
                  <a:srgbClr val="941100"/>
                </a:gs>
              </a:gsLst>
              <a:lin ang="5400000" scaled="0"/>
            </a:gradFill>
            <a:ln w="12700" cap="flat">
              <a:noFill/>
              <a:miter lim="400000"/>
            </a:ln>
            <a:effectLst>
              <a:outerShdw sx="100000" sy="100000" kx="0" ky="0" algn="b" rotWithShape="0" blurRad="25400" dist="12700" dir="540000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p>
          </p:txBody>
        </p:sp>
        <p:sp>
          <p:nvSpPr>
            <p:cNvPr id="242" name="Shape 242"/>
            <p:cNvSpPr txBox="1"/>
            <p:nvPr/>
          </p:nvSpPr>
          <p:spPr>
            <a:xfrm>
              <a:off x="1354315" y="1252724"/>
              <a:ext cx="1495809" cy="147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pPr/>
              <a:r>
                <a:t>md</a:t>
              </a:r>
            </a:p>
          </p:txBody>
        </p:sp>
      </p:grpSp>
      <p:grpSp>
        <p:nvGrpSpPr>
          <p:cNvPr id="259" name="Group 259"/>
          <p:cNvGrpSpPr/>
          <p:nvPr/>
        </p:nvGrpSpPr>
        <p:grpSpPr>
          <a:xfrm>
            <a:off x="17143886" y="2283429"/>
            <a:ext cx="5775288" cy="10062569"/>
            <a:chOff x="0" y="0"/>
            <a:chExt cx="5775286" cy="10062567"/>
          </a:xfrm>
        </p:grpSpPr>
        <p:pic>
          <p:nvPicPr>
            <p:cNvPr id="244" name="pasted-image.png"/>
            <p:cNvPicPr>
              <a:picLocks noChangeAspect="1"/>
            </p:cNvPicPr>
            <p:nvPr/>
          </p:nvPicPr>
          <p:blipFill>
            <a:blip r:embed="rId6">
              <a:extLst/>
            </a:blip>
            <a:stretch>
              <a:fillRect/>
            </a:stretch>
          </p:blipFill>
          <p:spPr>
            <a:xfrm>
              <a:off x="0" y="1343927"/>
              <a:ext cx="2919638" cy="2919638"/>
            </a:xfrm>
            <a:prstGeom prst="rect">
              <a:avLst/>
            </a:prstGeom>
            <a:ln w="12700" cap="flat">
              <a:noFill/>
              <a:miter lim="400000"/>
            </a:ln>
            <a:effectLst/>
          </p:spPr>
        </p:pic>
        <p:grpSp>
          <p:nvGrpSpPr>
            <p:cNvPr id="249" name="Group 249"/>
            <p:cNvGrpSpPr/>
            <p:nvPr/>
          </p:nvGrpSpPr>
          <p:grpSpPr>
            <a:xfrm>
              <a:off x="2690900" y="0"/>
              <a:ext cx="3028113" cy="2919638"/>
              <a:chOff x="0" y="0"/>
              <a:chExt cx="3028111" cy="2919637"/>
            </a:xfrm>
          </p:grpSpPr>
          <p:pic>
            <p:nvPicPr>
              <p:cNvPr id="245" name="text-x-tex.png"/>
              <p:cNvPicPr>
                <a:picLocks noChangeAspect="1"/>
              </p:cNvPicPr>
              <p:nvPr/>
            </p:nvPicPr>
            <p:blipFill>
              <a:blip r:embed="rId7">
                <a:extLst/>
              </a:blip>
              <a:stretch>
                <a:fillRect/>
              </a:stretch>
            </p:blipFill>
            <p:spPr>
              <a:xfrm>
                <a:off x="108473" y="0"/>
                <a:ext cx="2919639" cy="2919638"/>
              </a:xfrm>
              <a:prstGeom prst="rect">
                <a:avLst/>
              </a:prstGeom>
              <a:ln w="12700" cap="flat">
                <a:noFill/>
                <a:miter lim="400000"/>
              </a:ln>
              <a:effectLst/>
            </p:spPr>
          </p:pic>
          <p:sp>
            <p:nvSpPr>
              <p:cNvPr id="246" name="Shape 246"/>
              <p:cNvSpPr/>
              <p:nvPr/>
            </p:nvSpPr>
            <p:spPr>
              <a:xfrm>
                <a:off x="616924" y="965142"/>
                <a:ext cx="2059220" cy="1735669"/>
              </a:xfrm>
              <a:prstGeom prst="rect">
                <a:avLst/>
              </a:prstGeom>
              <a:gradFill flip="none" rotWithShape="1">
                <a:gsLst>
                  <a:gs pos="9907">
                    <a:srgbClr val="C0C0C0"/>
                  </a:gs>
                  <a:gs pos="9907">
                    <a:srgbClr val="E0E0E0"/>
                  </a:gs>
                  <a:gs pos="43939">
                    <a:srgbClr val="FFFFFF"/>
                  </a:gs>
                </a:gsLst>
                <a:path path="shape">
                  <a:fillToRect l="56956" t="-15443" r="43043" b="115443"/>
                </a:path>
              </a:gradFill>
              <a:ln w="127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247" name="pasted-image.png"/>
              <p:cNvPicPr>
                <a:picLocks noChangeAspect="1"/>
              </p:cNvPicPr>
              <p:nvPr/>
            </p:nvPicPr>
            <p:blipFill>
              <a:blip r:embed="rId8">
                <a:extLst/>
              </a:blip>
              <a:srcRect l="0" t="0" r="0" b="0"/>
              <a:stretch>
                <a:fillRect/>
              </a:stretch>
            </p:blipFill>
            <p:spPr>
              <a:xfrm>
                <a:off x="1304432" y="2204255"/>
                <a:ext cx="1243661" cy="472591"/>
              </a:xfrm>
              <a:prstGeom prst="rect">
                <a:avLst/>
              </a:prstGeom>
              <a:ln w="12700" cap="flat">
                <a:noFill/>
                <a:miter lim="400000"/>
              </a:ln>
              <a:effectLst/>
            </p:spPr>
          </p:pic>
          <p:pic>
            <p:nvPicPr>
              <p:cNvPr id="248" name="pasted-image.png"/>
              <p:cNvPicPr>
                <a:picLocks noChangeAspect="1"/>
              </p:cNvPicPr>
              <p:nvPr/>
            </p:nvPicPr>
            <p:blipFill>
              <a:blip r:embed="rId9">
                <a:extLst/>
              </a:blip>
              <a:srcRect l="0" t="6115" r="31672" b="68786"/>
              <a:stretch>
                <a:fillRect/>
              </a:stretch>
            </p:blipFill>
            <p:spPr>
              <a:xfrm>
                <a:off x="0" y="328175"/>
                <a:ext cx="1994904" cy="732777"/>
              </a:xfrm>
              <a:prstGeom prst="rect">
                <a:avLst/>
              </a:prstGeom>
              <a:ln w="12700" cap="flat">
                <a:noFill/>
                <a:miter lim="400000"/>
              </a:ln>
              <a:effectLst/>
            </p:spPr>
          </p:pic>
        </p:grpSp>
        <p:grpSp>
          <p:nvGrpSpPr>
            <p:cNvPr id="252" name="Group 252"/>
            <p:cNvGrpSpPr/>
            <p:nvPr/>
          </p:nvGrpSpPr>
          <p:grpSpPr>
            <a:xfrm>
              <a:off x="220806" y="4192403"/>
              <a:ext cx="2478026" cy="2919638"/>
              <a:chOff x="0" y="0"/>
              <a:chExt cx="2478024" cy="2919637"/>
            </a:xfrm>
          </p:grpSpPr>
          <p:pic>
            <p:nvPicPr>
              <p:cNvPr id="250" name="pasted-image.png"/>
              <p:cNvPicPr>
                <a:picLocks noChangeAspect="1"/>
              </p:cNvPicPr>
              <p:nvPr/>
            </p:nvPicPr>
            <p:blipFill>
              <a:blip r:embed="rId10">
                <a:extLst/>
              </a:blip>
              <a:stretch>
                <a:fillRect/>
              </a:stretch>
            </p:blipFill>
            <p:spPr>
              <a:xfrm>
                <a:off x="56556" y="0"/>
                <a:ext cx="2364913" cy="2364913"/>
              </a:xfrm>
              <a:prstGeom prst="rect">
                <a:avLst/>
              </a:prstGeom>
              <a:ln w="12700" cap="flat">
                <a:noFill/>
                <a:miter lim="400000"/>
              </a:ln>
              <a:effectLst/>
            </p:spPr>
          </p:pic>
          <p:sp>
            <p:nvSpPr>
              <p:cNvPr id="251" name="Shape 251"/>
              <p:cNvSpPr txBox="1"/>
              <p:nvPr/>
            </p:nvSpPr>
            <p:spPr>
              <a:xfrm>
                <a:off x="0" y="1941225"/>
                <a:ext cx="2478025" cy="9784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a:lnSpc>
                    <a:spcPct val="30000"/>
                  </a:lnSpc>
                  <a:spcBef>
                    <a:spcPts val="2400"/>
                  </a:spcBef>
                  <a:defRPr sz="3000">
                    <a:latin typeface="Helvetica Neue Light"/>
                    <a:ea typeface="Helvetica Neue Light"/>
                    <a:cs typeface="Helvetica Neue Light"/>
                    <a:sym typeface="Helvetica Neue Light"/>
                  </a:defRPr>
                </a:pPr>
                <a:r>
                  <a:t>ioslides</a:t>
                </a:r>
              </a:p>
              <a:p>
                <a:pPr>
                  <a:lnSpc>
                    <a:spcPct val="30000"/>
                  </a:lnSpc>
                  <a:spcBef>
                    <a:spcPts val="2400"/>
                  </a:spcBef>
                  <a:defRPr sz="3000">
                    <a:latin typeface="Helvetica Neue Light"/>
                    <a:ea typeface="Helvetica Neue Light"/>
                    <a:cs typeface="Helvetica Neue Light"/>
                    <a:sym typeface="Helvetica Neue Light"/>
                  </a:defRPr>
                </a:pPr>
                <a:r>
                  <a:t>slidy, Beamer</a:t>
                </a:r>
              </a:p>
            </p:txBody>
          </p:sp>
        </p:grpSp>
        <p:grpSp>
          <p:nvGrpSpPr>
            <p:cNvPr id="255" name="Group 255"/>
            <p:cNvGrpSpPr/>
            <p:nvPr/>
          </p:nvGrpSpPr>
          <p:grpSpPr>
            <a:xfrm>
              <a:off x="2079719" y="7142930"/>
              <a:ext cx="2422636" cy="2919638"/>
              <a:chOff x="0" y="0"/>
              <a:chExt cx="2422634" cy="2919637"/>
            </a:xfrm>
          </p:grpSpPr>
          <p:pic>
            <p:nvPicPr>
              <p:cNvPr id="253" name="pasted-image.png"/>
              <p:cNvPicPr>
                <a:picLocks noChangeAspect="1"/>
              </p:cNvPicPr>
              <p:nvPr/>
            </p:nvPicPr>
            <p:blipFill>
              <a:blip r:embed="rId11">
                <a:extLst/>
              </a:blip>
              <a:stretch>
                <a:fillRect/>
              </a:stretch>
            </p:blipFill>
            <p:spPr>
              <a:xfrm>
                <a:off x="81471" y="0"/>
                <a:ext cx="2259693" cy="2259692"/>
              </a:xfrm>
              <a:prstGeom prst="rect">
                <a:avLst/>
              </a:prstGeom>
              <a:ln w="12700" cap="flat">
                <a:noFill/>
                <a:miter lim="400000"/>
              </a:ln>
              <a:effectLst/>
            </p:spPr>
          </p:pic>
          <p:sp>
            <p:nvSpPr>
              <p:cNvPr id="254" name="Shape 254"/>
              <p:cNvSpPr txBox="1"/>
              <p:nvPr/>
            </p:nvSpPr>
            <p:spPr>
              <a:xfrm>
                <a:off x="0" y="2240374"/>
                <a:ext cx="2422635" cy="6792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560831">
                  <a:lnSpc>
                    <a:spcPct val="70000"/>
                  </a:lnSpc>
                  <a:spcBef>
                    <a:spcPts val="2300"/>
                  </a:spcBef>
                  <a:defRPr sz="2880">
                    <a:latin typeface="Helvetica Neue Light"/>
                    <a:ea typeface="Helvetica Neue Light"/>
                    <a:cs typeface="Helvetica Neue Light"/>
                    <a:sym typeface="Helvetica Neue Light"/>
                  </a:defRPr>
                </a:lvl1pPr>
              </a:lstStyle>
              <a:p>
                <a:pPr/>
                <a:r>
                  <a:t>Microsoft Word</a:t>
                </a:r>
              </a:p>
            </p:txBody>
          </p:sp>
        </p:grpSp>
        <p:grpSp>
          <p:nvGrpSpPr>
            <p:cNvPr id="258" name="Group 258"/>
            <p:cNvGrpSpPr/>
            <p:nvPr/>
          </p:nvGrpSpPr>
          <p:grpSpPr>
            <a:xfrm>
              <a:off x="3078968" y="3823304"/>
              <a:ext cx="2696319" cy="3276337"/>
              <a:chOff x="0" y="0"/>
              <a:chExt cx="2696317" cy="3276335"/>
            </a:xfrm>
          </p:grpSpPr>
          <p:pic>
            <p:nvPicPr>
              <p:cNvPr id="256" name="pasted-image.tiff"/>
              <p:cNvPicPr>
                <a:picLocks noChangeAspect="1"/>
              </p:cNvPicPr>
              <p:nvPr/>
            </p:nvPicPr>
            <p:blipFill>
              <a:blip r:embed="rId12">
                <a:extLst/>
              </a:blip>
              <a:stretch>
                <a:fillRect/>
              </a:stretch>
            </p:blipFill>
            <p:spPr>
              <a:xfrm>
                <a:off x="0" y="0"/>
                <a:ext cx="2696318" cy="2696318"/>
              </a:xfrm>
              <a:prstGeom prst="rect">
                <a:avLst/>
              </a:prstGeom>
              <a:ln w="12700" cap="flat">
                <a:noFill/>
                <a:miter lim="400000"/>
              </a:ln>
              <a:effectLst/>
            </p:spPr>
          </p:pic>
          <p:sp>
            <p:nvSpPr>
              <p:cNvPr id="257" name="Shape 257"/>
              <p:cNvSpPr txBox="1"/>
              <p:nvPr/>
            </p:nvSpPr>
            <p:spPr>
              <a:xfrm>
                <a:off x="136841" y="2597073"/>
                <a:ext cx="2422635" cy="679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nSpc>
                    <a:spcPct val="70000"/>
                  </a:lnSpc>
                  <a:spcBef>
                    <a:spcPts val="2400"/>
                  </a:spcBef>
                  <a:defRPr sz="3000">
                    <a:latin typeface="Helvetica Neue Light"/>
                    <a:ea typeface="Helvetica Neue Light"/>
                    <a:cs typeface="Helvetica Neue Light"/>
                    <a:sym typeface="Helvetica Neue Light"/>
                  </a:defRPr>
                </a:lvl1pPr>
              </a:lstStyle>
              <a:p>
                <a:pPr/>
                <a:r>
                  <a:t>Powerpoint</a:t>
                </a:r>
              </a:p>
            </p:txBody>
          </p:sp>
        </p:grpSp>
      </p:grpSp>
      <p:sp>
        <p:nvSpPr>
          <p:cNvPr id="260" name="Shape 260"/>
          <p:cNvSpPr/>
          <p:nvPr/>
        </p:nvSpPr>
        <p:spPr>
          <a:xfrm>
            <a:off x="5456276"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1" name="Shape 261"/>
          <p:cNvSpPr/>
          <p:nvPr/>
        </p:nvSpPr>
        <p:spPr>
          <a:xfrm>
            <a:off x="13112427"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2" name="Shape 262"/>
          <p:cNvSpPr txBox="1"/>
          <p:nvPr/>
        </p:nvSpPr>
        <p:spPr>
          <a:xfrm>
            <a:off x="5641504" y="1689817"/>
            <a:ext cx="3501673" cy="225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knitr</a:t>
            </a:r>
          </a:p>
        </p:txBody>
      </p:sp>
      <p:sp>
        <p:nvSpPr>
          <p:cNvPr id="263" name="Shape 263"/>
          <p:cNvSpPr txBox="1"/>
          <p:nvPr/>
        </p:nvSpPr>
        <p:spPr>
          <a:xfrm>
            <a:off x="12232535" y="1689817"/>
            <a:ext cx="5631913" cy="225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pandoc</a:t>
            </a:r>
          </a:p>
        </p:txBody>
      </p:sp>
      <p:sp>
        <p:nvSpPr>
          <p:cNvPr id="264" name="Shape 264"/>
          <p:cNvSpPr txBox="1"/>
          <p:nvPr/>
        </p:nvSpPr>
        <p:spPr>
          <a:xfrm>
            <a:off x="11902318" y="12663871"/>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260"/>
                                        </p:tgtEl>
                                        <p:attrNameLst>
                                          <p:attrName>style.visibility</p:attrName>
                                        </p:attrNameLst>
                                      </p:cBhvr>
                                      <p:to>
                                        <p:strVal val="visible"/>
                                      </p:to>
                                    </p:set>
                                    <p:animEffect filter="wipe(left)" transition="in">
                                      <p:cBhvr>
                                        <p:cTn id="11" dur="500"/>
                                        <p:tgtEl>
                                          <p:spTgt spid="260"/>
                                        </p:tgtEl>
                                      </p:cBhvr>
                                    </p:animEffect>
                                  </p:childTnLst>
                                </p:cTn>
                              </p:par>
                            </p:childTnLst>
                          </p:cTn>
                        </p:par>
                        <p:par>
                          <p:cTn id="12" fill="hold">
                            <p:stCondLst>
                              <p:cond delay="500"/>
                            </p:stCondLst>
                            <p:childTnLst>
                              <p:par>
                                <p:cTn id="13" presetClass="entr" nodeType="afterEffect" presetSubtype="0" presetID="1" grpId="3" fill="hold">
                                  <p:stCondLst>
                                    <p:cond delay="0"/>
                                  </p:stCondLst>
                                  <p:iterate type="el" backwards="0">
                                    <p:tmAbs val="0"/>
                                  </p:iterate>
                                  <p:childTnLst>
                                    <p:set>
                                      <p:cBhvr>
                                        <p:cTn id="14" fill="hold"/>
                                        <p:tgtEl>
                                          <p:spTgt spid="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5" fill="hold">
                                  <p:stCondLst>
                                    <p:cond delay="0"/>
                                  </p:stCondLst>
                                  <p:iterate type="el" backwards="0">
                                    <p:tmAbs val="0"/>
                                  </p:iterate>
                                  <p:childTnLst>
                                    <p:set>
                                      <p:cBhvr>
                                        <p:cTn id="22" fill="hold"/>
                                        <p:tgtEl>
                                          <p:spTgt spid="261"/>
                                        </p:tgtEl>
                                        <p:attrNameLst>
                                          <p:attrName>style.visibility</p:attrName>
                                        </p:attrNameLst>
                                      </p:cBhvr>
                                      <p:to>
                                        <p:strVal val="visible"/>
                                      </p:to>
                                    </p:set>
                                    <p:animEffect filter="wipe(left)" transition="in">
                                      <p:cBhvr>
                                        <p:cTn id="23" dur="500"/>
                                        <p:tgtEl>
                                          <p:spTgt spid="261"/>
                                        </p:tgtEl>
                                      </p:cBhvr>
                                    </p:animEffect>
                                  </p:childTnLst>
                                </p:cTn>
                              </p:par>
                            </p:childTnLst>
                          </p:cTn>
                        </p:par>
                        <p:par>
                          <p:cTn id="24" fill="hold">
                            <p:stCondLst>
                              <p:cond delay="500"/>
                            </p:stCondLst>
                            <p:childTnLst>
                              <p:par>
                                <p:cTn id="25" presetClass="entr" nodeType="afterEffect" presetSubtype="0" presetID="1" grpId="6" fill="hold">
                                  <p:stCondLst>
                                    <p:cond delay="0"/>
                                  </p:stCondLst>
                                  <p:iterate type="el" backwards="0">
                                    <p:tmAbs val="0"/>
                                  </p:iterate>
                                  <p:childTnLst>
                                    <p:set>
                                      <p:cBhvr>
                                        <p:cTn id="26" fill="hold"/>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5"/>
      <p:bldP build="whole" bldLvl="1" animBg="1" rev="0" advAuto="0" spid="259" grpId="6"/>
      <p:bldP build="whole" bldLvl="1" animBg="1" rev="0" advAuto="0" spid="243" grpId="3"/>
      <p:bldP build="whole" bldLvl="1" animBg="1" rev="0" advAuto="0" spid="262" grpId="1"/>
      <p:bldP build="whole" bldLvl="1" animBg="1" rev="0" advAuto="0" spid="260" grpId="2"/>
      <p:bldP build="whole" bldLvl="1" animBg="1" rev="0" advAuto="0" spid="263"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8" name="Shape 268"/>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9" name="Shape 269"/>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0" name="Shape 270"/>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1" name="Shape 27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72" name="Shape 27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273" name="Shape 273"/>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274" name="Shape 274"/>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275" name="Shape 275"/>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276" name="Shape 276"/>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277" name="Shape 277"/>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278" name="Shape 278"/>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279" name="Shape 279"/>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280" name="Shape 280"/>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1" name="Shape 281"/>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284" name="Group 284"/>
          <p:cNvGrpSpPr/>
          <p:nvPr/>
        </p:nvGrpSpPr>
        <p:grpSpPr>
          <a:xfrm rot="2877213">
            <a:off x="6490112" y="5686221"/>
            <a:ext cx="1039396" cy="1048959"/>
            <a:chOff x="0" y="0"/>
            <a:chExt cx="1039394" cy="1048958"/>
          </a:xfrm>
        </p:grpSpPr>
        <p:sp>
          <p:nvSpPr>
            <p:cNvPr id="282" name="Shape 282"/>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3" name="Shape 283"/>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87" name="Group 287"/>
          <p:cNvGrpSpPr/>
          <p:nvPr/>
        </p:nvGrpSpPr>
        <p:grpSpPr>
          <a:xfrm rot="1062803">
            <a:off x="4380656" y="8690912"/>
            <a:ext cx="1039395" cy="1048960"/>
            <a:chOff x="0" y="0"/>
            <a:chExt cx="1039394" cy="1048958"/>
          </a:xfrm>
        </p:grpSpPr>
        <p:sp>
          <p:nvSpPr>
            <p:cNvPr id="285" name="Shape 285"/>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6" name="Shape 286"/>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88" name="Shape 288"/>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
        <p:nvSpPr>
          <p:cNvPr id="289" name="Shape 289"/>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290" name="Shape 290"/>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91" name="Shape 29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92" name="Shape 292"/>
          <p:cNvSpPr txBox="1"/>
          <p:nvPr/>
        </p:nvSpPr>
        <p:spPr>
          <a:xfrm rot="21271686">
            <a:off x="20279118" y="5520457"/>
            <a:ext cx="2907501"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CODE</a:t>
            </a:r>
          </a:p>
        </p:txBody>
      </p:sp>
      <p:sp>
        <p:nvSpPr>
          <p:cNvPr id="293" name="Shape 293"/>
          <p:cNvSpPr txBox="1"/>
          <p:nvPr/>
        </p:nvSpPr>
        <p:spPr>
          <a:xfrm rot="21271686">
            <a:off x="19858263" y="4065793"/>
            <a:ext cx="2167547"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Data</a:t>
            </a:r>
          </a:p>
        </p:txBody>
      </p:sp>
      <p:sp>
        <p:nvSpPr>
          <p:cNvPr id="294" name="Shape 294"/>
          <p:cNvSpPr txBox="1"/>
          <p:nvPr/>
        </p:nvSpPr>
        <p:spPr>
          <a:xfrm rot="21271686">
            <a:off x="18230891" y="2597965"/>
            <a:ext cx="4709717"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Reasoning</a:t>
            </a:r>
          </a:p>
        </p:txBody>
      </p:sp>
      <p:sp>
        <p:nvSpPr>
          <p:cNvPr id="295" name="Shape 295"/>
          <p:cNvSpPr txBox="1"/>
          <p:nvPr/>
        </p:nvSpPr>
        <p:spPr>
          <a:xfrm rot="21271686">
            <a:off x="21509876" y="6734075"/>
            <a:ext cx="960773" cy="1882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400">
                <a:solidFill>
                  <a:srgbClr val="FF26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0" name="Shape 300"/>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1" name="Shape 301"/>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2" name="Shape 30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303" name="Shape 303"/>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304" name="Shape 304"/>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305" name="Shape 305"/>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306" name="Shape 306"/>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307" name="Shape 307"/>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308" name="Shape 308"/>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309" name="Shape 309"/>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310" name="Shape 310"/>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311" name="Shape 311"/>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2" name="Shape 312"/>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15" name="Group 315"/>
          <p:cNvGrpSpPr/>
          <p:nvPr/>
        </p:nvGrpSpPr>
        <p:grpSpPr>
          <a:xfrm rot="2877213">
            <a:off x="6490112" y="5686221"/>
            <a:ext cx="1039396" cy="1048959"/>
            <a:chOff x="0" y="0"/>
            <a:chExt cx="1039394" cy="1048958"/>
          </a:xfrm>
        </p:grpSpPr>
        <p:sp>
          <p:nvSpPr>
            <p:cNvPr id="313" name="Shape 31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4" name="Shape 31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18" name="Group 318"/>
          <p:cNvGrpSpPr/>
          <p:nvPr/>
        </p:nvGrpSpPr>
        <p:grpSpPr>
          <a:xfrm rot="1062803">
            <a:off x="4380656" y="8690912"/>
            <a:ext cx="1039395" cy="1048960"/>
            <a:chOff x="0" y="0"/>
            <a:chExt cx="1039394" cy="1048958"/>
          </a:xfrm>
        </p:grpSpPr>
        <p:sp>
          <p:nvSpPr>
            <p:cNvPr id="316" name="Shape 316"/>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7" name="Shape 317"/>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19" name="Shape 319"/>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
        <p:nvSpPr>
          <p:cNvPr id="320" name="Shape 320"/>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321" name="Shape 321"/>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22" name="Shape 322"/>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26" name="Group 326"/>
          <p:cNvGrpSpPr/>
          <p:nvPr/>
        </p:nvGrpSpPr>
        <p:grpSpPr>
          <a:xfrm>
            <a:off x="19413839" y="2221878"/>
            <a:ext cx="4204440" cy="4204440"/>
            <a:chOff x="0" y="0"/>
            <a:chExt cx="4204438" cy="4204438"/>
          </a:xfrm>
        </p:grpSpPr>
        <p:pic>
          <p:nvPicPr>
            <p:cNvPr id="323" name="RSource.png"/>
            <p:cNvPicPr>
              <a:picLocks noChangeAspect="1"/>
            </p:cNvPicPr>
            <p:nvPr/>
          </p:nvPicPr>
          <p:blipFill>
            <a:blip r:embed="rId4">
              <a:extLst/>
            </a:blip>
            <a:stretch>
              <a:fillRect/>
            </a:stretch>
          </p:blipFill>
          <p:spPr>
            <a:xfrm>
              <a:off x="0" y="0"/>
              <a:ext cx="4204439" cy="4204439"/>
            </a:xfrm>
            <a:prstGeom prst="rect">
              <a:avLst/>
            </a:prstGeom>
            <a:ln w="12700" cap="flat">
              <a:noFill/>
              <a:miter lim="400000"/>
            </a:ln>
            <a:effectLst/>
          </p:spPr>
        </p:pic>
        <p:sp>
          <p:nvSpPr>
            <p:cNvPr id="324" name="Shape 324"/>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sx="100000" sy="100000" kx="0" ky="0" algn="b" rotWithShape="0" blurRad="25400" dist="12700" dir="540000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p>
          </p:txBody>
        </p:sp>
        <p:sp>
          <p:nvSpPr>
            <p:cNvPr id="325" name="Shape 325"/>
            <p:cNvSpPr txBox="1"/>
            <p:nvPr/>
          </p:nvSpPr>
          <p:spPr>
            <a:xfrm>
              <a:off x="1057930" y="1252724"/>
              <a:ext cx="2088579" cy="147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pPr/>
              <a:r>
                <a:t>Rmd</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31"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32" name="Shape 332"/>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Logistics</a:t>
            </a:r>
          </a:p>
        </p:txBody>
      </p:sp>
      <p:grpSp>
        <p:nvGrpSpPr>
          <p:cNvPr id="335" name="Group 335"/>
          <p:cNvGrpSpPr/>
          <p:nvPr/>
        </p:nvGrpSpPr>
        <p:grpSpPr>
          <a:xfrm>
            <a:off x="4700748" y="4647410"/>
            <a:ext cx="15844357" cy="2833908"/>
            <a:chOff x="784100" y="168441"/>
            <a:chExt cx="15844355" cy="2833906"/>
          </a:xfrm>
        </p:grpSpPr>
        <p:sp>
          <p:nvSpPr>
            <p:cNvPr id="333" name="Shape 333"/>
            <p:cNvSpPr txBox="1"/>
            <p:nvPr/>
          </p:nvSpPr>
          <p:spPr>
            <a:xfrm>
              <a:off x="2197287" y="168441"/>
              <a:ext cx="14431170" cy="2833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t>Knitr runs the document in a fresh R session, which means you need to load the libraries that the document uses </a:t>
              </a:r>
              <a:r>
                <a:rPr i="1">
                  <a:solidFill>
                    <a:schemeClr val="accent1"/>
                  </a:solidFill>
                </a:rPr>
                <a:t>in the document</a:t>
              </a:r>
            </a:p>
          </p:txBody>
        </p:sp>
        <p:sp>
          <p:nvSpPr>
            <p:cNvPr id="334" name="Shape 334"/>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pPr/>
              <a:r>
                <a:t>1</a:t>
              </a:r>
            </a:p>
          </p:txBody>
        </p:sp>
      </p:gr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